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7076-D784-474B-BF0E-C98E7A05F670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25F6-E190-4CCF-89E6-D89C3CAE2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7076-D784-474B-BF0E-C98E7A05F670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25F6-E190-4CCF-89E6-D89C3CAE2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70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7076-D784-474B-BF0E-C98E7A05F670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25F6-E190-4CCF-89E6-D89C3CAE2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7076-D784-474B-BF0E-C98E7A05F670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25F6-E190-4CCF-89E6-D89C3CAE2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9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7076-D784-474B-BF0E-C98E7A05F670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25F6-E190-4CCF-89E6-D89C3CAE2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3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7076-D784-474B-BF0E-C98E7A05F670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25F6-E190-4CCF-89E6-D89C3CAE2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8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7076-D784-474B-BF0E-C98E7A05F670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25F6-E190-4CCF-89E6-D89C3CAE2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0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7076-D784-474B-BF0E-C98E7A05F670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25F6-E190-4CCF-89E6-D89C3CAE2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5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7076-D784-474B-BF0E-C98E7A05F670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25F6-E190-4CCF-89E6-D89C3CAE2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0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7076-D784-474B-BF0E-C98E7A05F670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25F6-E190-4CCF-89E6-D89C3CAE2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4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7076-D784-474B-BF0E-C98E7A05F670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25F6-E190-4CCF-89E6-D89C3CAE2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D7076-D784-474B-BF0E-C98E7A05F670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25F6-E190-4CCF-89E6-D89C3CAE2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6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560840" cy="4013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57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Book Antiqua" pitchFamily="18" charset="0"/>
              </a:rPr>
              <a:t>Ethics and Identity: </a:t>
            </a:r>
          </a:p>
          <a:p>
            <a:pPr algn="ctr"/>
            <a:r>
              <a:rPr lang="en-GB" b="1" dirty="0" smtClean="0">
                <a:latin typeface="Book Antiqua" pitchFamily="18" charset="0"/>
              </a:rPr>
              <a:t>Dressing for the Simple Life in the late 19</a:t>
            </a:r>
            <a:r>
              <a:rPr lang="en-GB" b="1" baseline="30000" dirty="0" smtClean="0">
                <a:latin typeface="Book Antiqua" pitchFamily="18" charset="0"/>
              </a:rPr>
              <a:t>th</a:t>
            </a:r>
            <a:r>
              <a:rPr lang="en-GB" b="1" dirty="0" smtClean="0">
                <a:latin typeface="Book Antiqua" pitchFamily="18" charset="0"/>
              </a:rPr>
              <a:t> Century</a:t>
            </a:r>
            <a:endParaRPr lang="en-GB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949280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Book Antiqua" pitchFamily="18" charset="0"/>
              </a:rPr>
              <a:t>Residents at the </a:t>
            </a:r>
            <a:r>
              <a:rPr lang="en-GB" sz="1400" dirty="0" err="1" smtClean="0">
                <a:latin typeface="Book Antiqua" pitchFamily="18" charset="0"/>
              </a:rPr>
              <a:t>Purleigh</a:t>
            </a:r>
            <a:r>
              <a:rPr lang="en-GB" sz="1400" dirty="0" smtClean="0">
                <a:latin typeface="Book Antiqua" pitchFamily="18" charset="0"/>
              </a:rPr>
              <a:t> Colony in Essex in the 1890s</a:t>
            </a:r>
            <a:endParaRPr lang="en-GB" sz="1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7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1010"/>
            <a:ext cx="3812861" cy="5238229"/>
          </a:xfrm>
          <a:prstGeom prst="rect">
            <a:avLst/>
          </a:prstGeom>
        </p:spPr>
      </p:pic>
      <p:pic>
        <p:nvPicPr>
          <p:cNvPr id="2050" name="Picture 2" descr="http://www.news.illinois.edu/WebsandThumbs/big_read/tolstoy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9" y="351011"/>
            <a:ext cx="3950915" cy="530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069" y="5805264"/>
            <a:ext cx="7907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Book Antiqua" pitchFamily="18" charset="0"/>
              </a:rPr>
              <a:t>Leo Tolstoy in Russian peasant dress                          Ernest Howard Crosby’s ‘Grasmere’ bookplate</a:t>
            </a:r>
            <a:endParaRPr lang="en-GB" sz="1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6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424847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Book Antiqua" pitchFamily="18" charset="0"/>
              </a:rPr>
              <a:t>“Vegetarians are much exercised just now over the leather question” – </a:t>
            </a:r>
            <a:r>
              <a:rPr lang="en-GB" sz="1400" i="1" dirty="0" smtClean="0">
                <a:latin typeface="Book Antiqua" pitchFamily="18" charset="0"/>
              </a:rPr>
              <a:t>Daily Paper</a:t>
            </a:r>
          </a:p>
          <a:p>
            <a:endParaRPr lang="en-GB" sz="1400" i="1" dirty="0" smtClean="0">
              <a:latin typeface="Book Antiqua" pitchFamily="18" charset="0"/>
            </a:endParaRPr>
          </a:p>
          <a:p>
            <a:r>
              <a:rPr lang="en-GB" sz="1400" dirty="0" smtClean="0">
                <a:latin typeface="Book Antiqua" pitchFamily="18" charset="0"/>
              </a:rPr>
              <a:t>“My boy”, - dad looked up from his last – </a:t>
            </a:r>
          </a:p>
          <a:p>
            <a:r>
              <a:rPr lang="en-GB" sz="1400" dirty="0" smtClean="0">
                <a:latin typeface="Book Antiqua" pitchFamily="18" charset="0"/>
              </a:rPr>
              <a:t>“What makes you seem so sad,</a:t>
            </a:r>
          </a:p>
          <a:p>
            <a:r>
              <a:rPr lang="en-GB" sz="1400" dirty="0" smtClean="0">
                <a:latin typeface="Book Antiqua" pitchFamily="18" charset="0"/>
              </a:rPr>
              <a:t>When everybody round you is</a:t>
            </a:r>
          </a:p>
          <a:p>
            <a:r>
              <a:rPr lang="en-GB" sz="1400" dirty="0" smtClean="0">
                <a:latin typeface="Book Antiqua" pitchFamily="18" charset="0"/>
              </a:rPr>
              <a:t>So smiling and so glad?</a:t>
            </a:r>
          </a:p>
          <a:p>
            <a:r>
              <a:rPr lang="en-GB" sz="1400" dirty="0" smtClean="0">
                <a:latin typeface="Book Antiqua" pitchFamily="18" charset="0"/>
              </a:rPr>
              <a:t>You look as though your inner soul</a:t>
            </a:r>
          </a:p>
          <a:p>
            <a:r>
              <a:rPr lang="en-GB" sz="1400" dirty="0" smtClean="0">
                <a:latin typeface="Book Antiqua" pitchFamily="18" charset="0"/>
              </a:rPr>
              <a:t>Was fainting at its roots</a:t>
            </a:r>
          </a:p>
          <a:p>
            <a:r>
              <a:rPr lang="en-GB" sz="1400" dirty="0" smtClean="0">
                <a:latin typeface="Book Antiqua" pitchFamily="18" charset="0"/>
              </a:rPr>
              <a:t>“Father, you’ve hit the nail”, I said,</a:t>
            </a:r>
          </a:p>
          <a:p>
            <a:r>
              <a:rPr lang="en-GB" sz="1400" dirty="0" smtClean="0">
                <a:latin typeface="Book Antiqua" pitchFamily="18" charset="0"/>
              </a:rPr>
              <a:t>“It’s </a:t>
            </a:r>
            <a:r>
              <a:rPr lang="en-GB" sz="1400" i="1" dirty="0" smtClean="0">
                <a:latin typeface="Book Antiqua" pitchFamily="18" charset="0"/>
              </a:rPr>
              <a:t>Vegetarian boots!”</a:t>
            </a:r>
          </a:p>
          <a:p>
            <a:endParaRPr lang="en-GB" sz="1400" i="1" dirty="0">
              <a:latin typeface="Book Antiqua" pitchFamily="18" charset="0"/>
            </a:endParaRPr>
          </a:p>
          <a:p>
            <a:r>
              <a:rPr lang="en-GB" sz="1400" dirty="0" smtClean="0">
                <a:latin typeface="Book Antiqua" pitchFamily="18" charset="0"/>
              </a:rPr>
              <a:t>“I never, never, eat a chop,</a:t>
            </a:r>
          </a:p>
          <a:p>
            <a:r>
              <a:rPr lang="en-GB" sz="1400" dirty="0" smtClean="0">
                <a:latin typeface="Book Antiqua" pitchFamily="18" charset="0"/>
              </a:rPr>
              <a:t>Or pick a mutton bone;</a:t>
            </a:r>
          </a:p>
          <a:p>
            <a:r>
              <a:rPr lang="en-GB" sz="1400" dirty="0" smtClean="0">
                <a:latin typeface="Book Antiqua" pitchFamily="18" charset="0"/>
              </a:rPr>
              <a:t>I will not cause a pig to squeak,</a:t>
            </a:r>
          </a:p>
          <a:p>
            <a:r>
              <a:rPr lang="en-GB" sz="1400" dirty="0" smtClean="0">
                <a:latin typeface="Book Antiqua" pitchFamily="18" charset="0"/>
              </a:rPr>
              <a:t>Or the great ox to groan.</a:t>
            </a:r>
          </a:p>
          <a:p>
            <a:r>
              <a:rPr lang="en-GB" sz="1400" dirty="0" smtClean="0">
                <a:latin typeface="Book Antiqua" pitchFamily="18" charset="0"/>
              </a:rPr>
              <a:t>My cult, which lives on fruit and bread,</a:t>
            </a:r>
          </a:p>
          <a:p>
            <a:r>
              <a:rPr lang="en-GB" sz="1400" dirty="0" smtClean="0">
                <a:latin typeface="Book Antiqua" pitchFamily="18" charset="0"/>
              </a:rPr>
              <a:t>Now rapidly recruits;</a:t>
            </a:r>
          </a:p>
          <a:p>
            <a:r>
              <a:rPr lang="en-GB" sz="1400" dirty="0" smtClean="0">
                <a:latin typeface="Book Antiqua" pitchFamily="18" charset="0"/>
              </a:rPr>
              <a:t>But what’s the use, unless we walk</a:t>
            </a:r>
          </a:p>
          <a:p>
            <a:r>
              <a:rPr lang="en-GB" sz="1400" dirty="0" smtClean="0">
                <a:latin typeface="Book Antiqua" pitchFamily="18" charset="0"/>
              </a:rPr>
              <a:t>In Vegetarian boots?”</a:t>
            </a:r>
          </a:p>
          <a:p>
            <a:endParaRPr lang="en-GB" sz="1400" dirty="0">
              <a:latin typeface="Book Antiqua" pitchFamily="18" charset="0"/>
            </a:endParaRPr>
          </a:p>
          <a:p>
            <a:r>
              <a:rPr lang="en-GB" sz="1400" dirty="0" smtClean="0">
                <a:latin typeface="Book Antiqua" pitchFamily="18" charset="0"/>
              </a:rPr>
              <a:t>“Leather is made from hide, we’re told</a:t>
            </a:r>
          </a:p>
          <a:p>
            <a:r>
              <a:rPr lang="en-GB" sz="1400" dirty="0" smtClean="0">
                <a:latin typeface="Book Antiqua" pitchFamily="18" charset="0"/>
              </a:rPr>
              <a:t>And hide but covers meat;</a:t>
            </a:r>
          </a:p>
          <a:p>
            <a:r>
              <a:rPr lang="en-GB" sz="1400" dirty="0" smtClean="0">
                <a:latin typeface="Book Antiqua" pitchFamily="18" charset="0"/>
              </a:rPr>
              <a:t>So if we still wear leather shoes</a:t>
            </a:r>
          </a:p>
          <a:p>
            <a:r>
              <a:rPr lang="en-GB" sz="1400" dirty="0" smtClean="0">
                <a:latin typeface="Book Antiqua" pitchFamily="18" charset="0"/>
              </a:rPr>
              <a:t>What matters what we eat?</a:t>
            </a:r>
          </a:p>
          <a:p>
            <a:r>
              <a:rPr lang="en-GB" sz="1400" dirty="0" smtClean="0">
                <a:latin typeface="Book Antiqua" pitchFamily="18" charset="0"/>
              </a:rPr>
              <a:t>The rubber soles are apt to draw,</a:t>
            </a:r>
          </a:p>
          <a:p>
            <a:r>
              <a:rPr lang="en-GB" sz="1400" dirty="0" smtClean="0">
                <a:latin typeface="Book Antiqua" pitchFamily="18" charset="0"/>
              </a:rPr>
              <a:t>And cause untimely shoots;</a:t>
            </a:r>
          </a:p>
          <a:p>
            <a:r>
              <a:rPr lang="en-GB" sz="1400" dirty="0" smtClean="0">
                <a:latin typeface="Book Antiqua" pitchFamily="18" charset="0"/>
              </a:rPr>
              <a:t>O, dad, wherever can I get</a:t>
            </a:r>
          </a:p>
          <a:p>
            <a:r>
              <a:rPr lang="en-GB" sz="1400" dirty="0" smtClean="0">
                <a:latin typeface="Book Antiqua" pitchFamily="18" charset="0"/>
              </a:rPr>
              <a:t>Some Vegetarian boots?”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9992" y="188640"/>
            <a:ext cx="4320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Book Antiqua" pitchFamily="18" charset="0"/>
              </a:rPr>
              <a:t>“Ahem, my lad”, my father said,</a:t>
            </a:r>
          </a:p>
          <a:p>
            <a:r>
              <a:rPr lang="en-GB" sz="1400" dirty="0" smtClean="0">
                <a:latin typeface="Book Antiqua" pitchFamily="18" charset="0"/>
              </a:rPr>
              <a:t>“Although the food I take</a:t>
            </a:r>
          </a:p>
          <a:p>
            <a:r>
              <a:rPr lang="en-GB" sz="1400" dirty="0" smtClean="0">
                <a:latin typeface="Book Antiqua" pitchFamily="18" charset="0"/>
              </a:rPr>
              <a:t>Is not like yours, and for my views</a:t>
            </a:r>
          </a:p>
          <a:p>
            <a:r>
              <a:rPr lang="en-GB" sz="1400" dirty="0" smtClean="0">
                <a:latin typeface="Book Antiqua" pitchFamily="18" charset="0"/>
              </a:rPr>
              <a:t>I’ll boldly face the </a:t>
            </a:r>
            <a:r>
              <a:rPr lang="en-GB" sz="1400" i="1" dirty="0" smtClean="0">
                <a:latin typeface="Book Antiqua" pitchFamily="18" charset="0"/>
              </a:rPr>
              <a:t>steak;</a:t>
            </a:r>
          </a:p>
          <a:p>
            <a:r>
              <a:rPr lang="en-GB" sz="1400" dirty="0" smtClean="0">
                <a:latin typeface="Book Antiqua" pitchFamily="18" charset="0"/>
              </a:rPr>
              <a:t>Take comfort in your simple soul</a:t>
            </a:r>
          </a:p>
          <a:p>
            <a:r>
              <a:rPr lang="en-GB" sz="1400" dirty="0" smtClean="0">
                <a:latin typeface="Book Antiqua" pitchFamily="18" charset="0"/>
              </a:rPr>
              <a:t>Content with nuts and fruits;</a:t>
            </a:r>
          </a:p>
          <a:p>
            <a:r>
              <a:rPr lang="en-GB" sz="1400" dirty="0" smtClean="0">
                <a:latin typeface="Book Antiqua" pitchFamily="18" charset="0"/>
              </a:rPr>
              <a:t>For I a secret will impart</a:t>
            </a:r>
          </a:p>
          <a:p>
            <a:r>
              <a:rPr lang="en-GB" sz="1400" i="1" dirty="0" smtClean="0">
                <a:latin typeface="Book Antiqua" pitchFamily="18" charset="0"/>
              </a:rPr>
              <a:t>Re </a:t>
            </a:r>
            <a:r>
              <a:rPr lang="en-GB" sz="1400" dirty="0" smtClean="0">
                <a:latin typeface="Book Antiqua" pitchFamily="18" charset="0"/>
              </a:rPr>
              <a:t>“Vegetarian boots”.</a:t>
            </a:r>
          </a:p>
          <a:p>
            <a:endParaRPr lang="en-GB" sz="1400" i="1" dirty="0">
              <a:latin typeface="Book Antiqua" pitchFamily="18" charset="0"/>
            </a:endParaRPr>
          </a:p>
          <a:p>
            <a:r>
              <a:rPr lang="en-GB" sz="1400" dirty="0" smtClean="0">
                <a:latin typeface="Book Antiqua" pitchFamily="18" charset="0"/>
              </a:rPr>
              <a:t>“Time was when all went leather shod,</a:t>
            </a:r>
          </a:p>
          <a:p>
            <a:r>
              <a:rPr lang="en-GB" sz="1400" dirty="0" smtClean="0">
                <a:latin typeface="Book Antiqua" pitchFamily="18" charset="0"/>
              </a:rPr>
              <a:t>But now, with ‘patent’ shoes,</a:t>
            </a:r>
          </a:p>
          <a:p>
            <a:r>
              <a:rPr lang="en-GB" sz="1400" dirty="0" smtClean="0">
                <a:latin typeface="Book Antiqua" pitchFamily="18" charset="0"/>
              </a:rPr>
              <a:t>We </a:t>
            </a:r>
            <a:r>
              <a:rPr lang="en-GB" sz="1400" i="1" dirty="0" smtClean="0">
                <a:latin typeface="Book Antiqua" pitchFamily="18" charset="0"/>
              </a:rPr>
              <a:t>eat </a:t>
            </a:r>
            <a:r>
              <a:rPr lang="en-GB" sz="1400" dirty="0" smtClean="0">
                <a:latin typeface="Book Antiqua" pitchFamily="18" charset="0"/>
              </a:rPr>
              <a:t>the leather – call if ‘beef’ –</a:t>
            </a:r>
          </a:p>
          <a:p>
            <a:r>
              <a:rPr lang="en-GB" sz="1400" dirty="0" smtClean="0">
                <a:latin typeface="Book Antiqua" pitchFamily="18" charset="0"/>
              </a:rPr>
              <a:t>Or anything we choose.</a:t>
            </a:r>
          </a:p>
          <a:p>
            <a:r>
              <a:rPr lang="en-GB" sz="1400" dirty="0" smtClean="0">
                <a:latin typeface="Book Antiqua" pitchFamily="18" charset="0"/>
              </a:rPr>
              <a:t>Brown paper now is what </a:t>
            </a:r>
            <a:r>
              <a:rPr lang="en-GB" sz="1400" i="1" dirty="0" smtClean="0">
                <a:latin typeface="Book Antiqua" pitchFamily="18" charset="0"/>
              </a:rPr>
              <a:t>I </a:t>
            </a:r>
            <a:r>
              <a:rPr lang="en-GB" sz="1400" dirty="0" smtClean="0">
                <a:latin typeface="Book Antiqua" pitchFamily="18" charset="0"/>
              </a:rPr>
              <a:t>use</a:t>
            </a:r>
          </a:p>
          <a:p>
            <a:r>
              <a:rPr lang="en-GB" sz="1400" i="1" dirty="0" smtClean="0">
                <a:latin typeface="Book Antiqua" pitchFamily="18" charset="0"/>
              </a:rPr>
              <a:t>That </a:t>
            </a:r>
            <a:r>
              <a:rPr lang="en-GB" sz="1400" dirty="0" smtClean="0">
                <a:latin typeface="Book Antiqua" pitchFamily="18" charset="0"/>
              </a:rPr>
              <a:t>isn’t made from brutes,</a:t>
            </a:r>
          </a:p>
          <a:p>
            <a:r>
              <a:rPr lang="en-GB" sz="1400" dirty="0" smtClean="0">
                <a:latin typeface="Book Antiqua" pitchFamily="18" charset="0"/>
              </a:rPr>
              <a:t>So </a:t>
            </a:r>
            <a:r>
              <a:rPr lang="en-GB" sz="1400" i="1" dirty="0" smtClean="0">
                <a:latin typeface="Book Antiqua" pitchFamily="18" charset="0"/>
              </a:rPr>
              <a:t>everyone who buys my goods</a:t>
            </a:r>
          </a:p>
          <a:p>
            <a:r>
              <a:rPr lang="en-GB" sz="1400" i="1" dirty="0" smtClean="0">
                <a:latin typeface="Book Antiqua" pitchFamily="18" charset="0"/>
              </a:rPr>
              <a:t>Wears Vegetarian boots”.</a:t>
            </a:r>
          </a:p>
          <a:p>
            <a:endParaRPr lang="en-GB" sz="1400" i="1" dirty="0">
              <a:latin typeface="Book Antiqua" pitchFamily="18" charset="0"/>
            </a:endParaRPr>
          </a:p>
          <a:p>
            <a:endParaRPr lang="en-GB" sz="1400" i="1" dirty="0" smtClean="0">
              <a:latin typeface="Book Antiqua" pitchFamily="18" charset="0"/>
            </a:endParaRPr>
          </a:p>
          <a:p>
            <a:endParaRPr lang="en-GB" sz="1400" i="1" dirty="0">
              <a:latin typeface="Book Antiqua" pitchFamily="18" charset="0"/>
            </a:endParaRPr>
          </a:p>
          <a:p>
            <a:r>
              <a:rPr lang="en-GB" sz="1400" dirty="0" smtClean="0">
                <a:latin typeface="Book Antiqua" pitchFamily="18" charset="0"/>
              </a:rPr>
              <a:t>‘Vegetarian Boots: the Confession of a Professional Snob’ </a:t>
            </a:r>
            <a:r>
              <a:rPr lang="en-GB" sz="1400" i="1" dirty="0" smtClean="0">
                <a:latin typeface="Book Antiqua" pitchFamily="18" charset="0"/>
              </a:rPr>
              <a:t>The Vegetarian </a:t>
            </a:r>
            <a:r>
              <a:rPr lang="en-GB" sz="1400" dirty="0" smtClean="0">
                <a:latin typeface="Book Antiqua" pitchFamily="18" charset="0"/>
              </a:rPr>
              <a:t>8:5 2</a:t>
            </a:r>
            <a:r>
              <a:rPr lang="en-GB" sz="1400" baseline="30000" dirty="0" smtClean="0">
                <a:latin typeface="Book Antiqua" pitchFamily="18" charset="0"/>
              </a:rPr>
              <a:t>nd</a:t>
            </a:r>
            <a:r>
              <a:rPr lang="en-GB" sz="1400" dirty="0" smtClean="0">
                <a:latin typeface="Book Antiqua" pitchFamily="18" charset="0"/>
              </a:rPr>
              <a:t> February 1895 p. 58.</a:t>
            </a:r>
            <a:endParaRPr lang="en-GB" sz="1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2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64" y="1115754"/>
            <a:ext cx="2868972" cy="425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2810065" cy="424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805264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Book Antiqua" pitchFamily="18" charset="0"/>
              </a:rPr>
              <a:t>William MacDonald in his country outfit and ‘Hygienic Cycling and Pedestrian Costume’</a:t>
            </a:r>
            <a:endParaRPr lang="en-GB" sz="1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0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368</Words>
  <Application>Microsoft Office PowerPoint</Application>
  <PresentationFormat>On-screen Show (4:3)</PresentationFormat>
  <Paragraphs>54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Northumbria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Alston</dc:creator>
  <cp:lastModifiedBy>Richard Holding</cp:lastModifiedBy>
  <cp:revision>4</cp:revision>
  <dcterms:created xsi:type="dcterms:W3CDTF">2013-09-10T13:09:06Z</dcterms:created>
  <dcterms:modified xsi:type="dcterms:W3CDTF">2013-10-31T14:47:57Z</dcterms:modified>
</cp:coreProperties>
</file>