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handoutMasterIdLst>
    <p:handoutMasterId r:id="rId26"/>
  </p:handoutMasterIdLst>
  <p:sldIdLst>
    <p:sldId id="256" r:id="rId2"/>
    <p:sldId id="281" r:id="rId3"/>
    <p:sldId id="304" r:id="rId4"/>
    <p:sldId id="309" r:id="rId5"/>
    <p:sldId id="306" r:id="rId6"/>
    <p:sldId id="307" r:id="rId7"/>
    <p:sldId id="308" r:id="rId8"/>
    <p:sldId id="305" r:id="rId9"/>
    <p:sldId id="310" r:id="rId10"/>
    <p:sldId id="311" r:id="rId11"/>
    <p:sldId id="312" r:id="rId12"/>
    <p:sldId id="313" r:id="rId13"/>
    <p:sldId id="314" r:id="rId14"/>
    <p:sldId id="298" r:id="rId15"/>
    <p:sldId id="302" r:id="rId16"/>
    <p:sldId id="303" r:id="rId17"/>
    <p:sldId id="301" r:id="rId18"/>
    <p:sldId id="300" r:id="rId19"/>
    <p:sldId id="315" r:id="rId20"/>
    <p:sldId id="316" r:id="rId21"/>
    <p:sldId id="317" r:id="rId22"/>
    <p:sldId id="318" r:id="rId23"/>
    <p:sldId id="319" r:id="rId24"/>
    <p:sldId id="320" r:id="rId2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276"/>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190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GB" dirty="0"/>
          </a:p>
        </p:txBody>
      </p:sp>
    </p:spTree>
    <p:extLst>
      <p:ext uri="{BB962C8B-B14F-4D97-AF65-F5344CB8AC3E}">
        <p14:creationId xmlns:p14="http://schemas.microsoft.com/office/powerpoint/2010/main" val="29145026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ea typeface="ＭＳ Ｐゴシック" charset="0"/>
            </a:endParaRPr>
          </a:p>
        </p:txBody>
      </p:sp>
      <p:sp>
        <p:nvSpPr>
          <p:cNvPr id="100354" name="Rectangle 2"/>
          <p:cNvSpPr>
            <a:spLocks noGrp="1" noChangeArrowheads="1"/>
          </p:cNvSpPr>
          <p:nvPr>
            <p:ph type="ctrTitle"/>
          </p:nvPr>
        </p:nvSpPr>
        <p:spPr>
          <a:xfrm>
            <a:off x="914400" y="1524000"/>
            <a:ext cx="7623175" cy="1752600"/>
          </a:xfrm>
        </p:spPr>
        <p:txBody>
          <a:bodyPr/>
          <a:lstStyle>
            <a:lvl1pPr>
              <a:defRPr sz="5000"/>
            </a:lvl1pPr>
          </a:lstStyle>
          <a:p>
            <a:pPr lvl="0"/>
            <a:r>
              <a:rPr lang="en-GB" altLang="en-US" noProof="0" smtClean="0"/>
              <a:t>Click to edit Master title style</a:t>
            </a:r>
          </a:p>
        </p:txBody>
      </p:sp>
      <p:sp>
        <p:nvSpPr>
          <p:cNvPr id="1003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GB" alt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GB"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GB" altLang="en-US"/>
          </a:p>
        </p:txBody>
      </p:sp>
      <p:sp>
        <p:nvSpPr>
          <p:cNvPr id="8" name="Rectangle 6"/>
          <p:cNvSpPr>
            <a:spLocks noGrp="1" noChangeArrowheads="1"/>
          </p:cNvSpPr>
          <p:nvPr>
            <p:ph type="sldNum" sz="quarter" idx="12"/>
          </p:nvPr>
        </p:nvSpPr>
        <p:spPr/>
        <p:txBody>
          <a:bodyPr/>
          <a:lstStyle>
            <a:lvl1pPr>
              <a:defRPr smtClean="0"/>
            </a:lvl1pPr>
          </a:lstStyle>
          <a:p>
            <a:pPr>
              <a:defRPr/>
            </a:pPr>
            <a:fld id="{DAB4E19A-9449-4624-AA72-15A811C7253B}" type="slidenum">
              <a:rPr lang="en-GB" altLang="en-US"/>
              <a:pPr>
                <a:defRPr/>
              </a:pPr>
              <a:t>‹#›</a:t>
            </a:fld>
            <a:endParaRPr lang="en-GB" altLang="en-US"/>
          </a:p>
        </p:txBody>
      </p:sp>
    </p:spTree>
    <p:extLst>
      <p:ext uri="{BB962C8B-B14F-4D97-AF65-F5344CB8AC3E}">
        <p14:creationId xmlns:p14="http://schemas.microsoft.com/office/powerpoint/2010/main" val="1515918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4151962-6B0B-4320-8287-58020A8E1991}" type="slidenum">
              <a:rPr lang="en-GB" altLang="en-US"/>
              <a:pPr>
                <a:defRPr/>
              </a:pPr>
              <a:t>‹#›</a:t>
            </a:fld>
            <a:endParaRPr lang="en-GB" altLang="en-US"/>
          </a:p>
        </p:txBody>
      </p:sp>
    </p:spTree>
    <p:extLst>
      <p:ext uri="{BB962C8B-B14F-4D97-AF65-F5344CB8AC3E}">
        <p14:creationId xmlns:p14="http://schemas.microsoft.com/office/powerpoint/2010/main" val="3267673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E976259-CAE1-4A1B-B248-634C49DAF5B6}" type="slidenum">
              <a:rPr lang="en-GB" altLang="en-US"/>
              <a:pPr>
                <a:defRPr/>
              </a:pPr>
              <a:t>‹#›</a:t>
            </a:fld>
            <a:endParaRPr lang="en-GB" altLang="en-US"/>
          </a:p>
        </p:txBody>
      </p:sp>
    </p:spTree>
    <p:extLst>
      <p:ext uri="{BB962C8B-B14F-4D97-AF65-F5344CB8AC3E}">
        <p14:creationId xmlns:p14="http://schemas.microsoft.com/office/powerpoint/2010/main" val="191801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85D509C-715B-454B-97A0-853B681220C5}" type="slidenum">
              <a:rPr lang="en-GB" altLang="en-US"/>
              <a:pPr>
                <a:defRPr/>
              </a:pPr>
              <a:t>‹#›</a:t>
            </a:fld>
            <a:endParaRPr lang="en-GB" altLang="en-US"/>
          </a:p>
        </p:txBody>
      </p:sp>
    </p:spTree>
    <p:extLst>
      <p:ext uri="{BB962C8B-B14F-4D97-AF65-F5344CB8AC3E}">
        <p14:creationId xmlns:p14="http://schemas.microsoft.com/office/powerpoint/2010/main" val="246508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CB81FD6-EE90-4772-BFF0-09314931E252}" type="slidenum">
              <a:rPr lang="en-GB" altLang="en-US"/>
              <a:pPr>
                <a:defRPr/>
              </a:pPr>
              <a:t>‹#›</a:t>
            </a:fld>
            <a:endParaRPr lang="en-GB" altLang="en-US"/>
          </a:p>
        </p:txBody>
      </p:sp>
    </p:spTree>
    <p:extLst>
      <p:ext uri="{BB962C8B-B14F-4D97-AF65-F5344CB8AC3E}">
        <p14:creationId xmlns:p14="http://schemas.microsoft.com/office/powerpoint/2010/main" val="571585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8A15C7-AC91-4AF0-A71D-080F1D267587}" type="slidenum">
              <a:rPr lang="en-GB" altLang="en-US"/>
              <a:pPr>
                <a:defRPr/>
              </a:pPr>
              <a:t>‹#›</a:t>
            </a:fld>
            <a:endParaRPr lang="en-GB" altLang="en-US"/>
          </a:p>
        </p:txBody>
      </p:sp>
    </p:spTree>
    <p:extLst>
      <p:ext uri="{BB962C8B-B14F-4D97-AF65-F5344CB8AC3E}">
        <p14:creationId xmlns:p14="http://schemas.microsoft.com/office/powerpoint/2010/main" val="158461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C783EEC4-8579-4B4A-B3E0-8C656AC349CB}" type="slidenum">
              <a:rPr lang="en-GB" altLang="en-US"/>
              <a:pPr>
                <a:defRPr/>
              </a:pPr>
              <a:t>‹#›</a:t>
            </a:fld>
            <a:endParaRPr lang="en-GB" altLang="en-US"/>
          </a:p>
        </p:txBody>
      </p:sp>
    </p:spTree>
    <p:extLst>
      <p:ext uri="{BB962C8B-B14F-4D97-AF65-F5344CB8AC3E}">
        <p14:creationId xmlns:p14="http://schemas.microsoft.com/office/powerpoint/2010/main" val="1978326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5A93E4BE-7735-444F-97B3-996AD2AEF529}" type="slidenum">
              <a:rPr lang="en-GB" altLang="en-US"/>
              <a:pPr>
                <a:defRPr/>
              </a:pPr>
              <a:t>‹#›</a:t>
            </a:fld>
            <a:endParaRPr lang="en-GB" altLang="en-US"/>
          </a:p>
        </p:txBody>
      </p:sp>
    </p:spTree>
    <p:extLst>
      <p:ext uri="{BB962C8B-B14F-4D97-AF65-F5344CB8AC3E}">
        <p14:creationId xmlns:p14="http://schemas.microsoft.com/office/powerpoint/2010/main" val="192039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71412D52-8DFC-47AF-80EB-FBF0FC67CD8F}" type="slidenum">
              <a:rPr lang="en-GB" altLang="en-US"/>
              <a:pPr>
                <a:defRPr/>
              </a:pPr>
              <a:t>‹#›</a:t>
            </a:fld>
            <a:endParaRPr lang="en-GB" altLang="en-US"/>
          </a:p>
        </p:txBody>
      </p:sp>
    </p:spTree>
    <p:extLst>
      <p:ext uri="{BB962C8B-B14F-4D97-AF65-F5344CB8AC3E}">
        <p14:creationId xmlns:p14="http://schemas.microsoft.com/office/powerpoint/2010/main" val="2650097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9989D3-F2A9-4AEF-A7AD-AC7784DB900F}" type="slidenum">
              <a:rPr lang="en-GB" altLang="en-US"/>
              <a:pPr>
                <a:defRPr/>
              </a:pPr>
              <a:t>‹#›</a:t>
            </a:fld>
            <a:endParaRPr lang="en-GB" altLang="en-US"/>
          </a:p>
        </p:txBody>
      </p:sp>
    </p:spTree>
    <p:extLst>
      <p:ext uri="{BB962C8B-B14F-4D97-AF65-F5344CB8AC3E}">
        <p14:creationId xmlns:p14="http://schemas.microsoft.com/office/powerpoint/2010/main" val="1869639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5DCACB28-9623-48C7-A6E6-6A775C79242A}" type="slidenum">
              <a:rPr lang="en-GB" altLang="en-US"/>
              <a:pPr>
                <a:defRPr/>
              </a:pPr>
              <a:t>‹#›</a:t>
            </a:fld>
            <a:endParaRPr lang="en-GB" altLang="en-US"/>
          </a:p>
        </p:txBody>
      </p:sp>
    </p:spTree>
    <p:extLst>
      <p:ext uri="{BB962C8B-B14F-4D97-AF65-F5344CB8AC3E}">
        <p14:creationId xmlns:p14="http://schemas.microsoft.com/office/powerpoint/2010/main" val="3138863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9332"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ea typeface="+mn-ea"/>
                <a:cs typeface="Arial" charset="0"/>
              </a:defRPr>
            </a:lvl1pPr>
          </a:lstStyle>
          <a:p>
            <a:pPr>
              <a:defRPr/>
            </a:pPr>
            <a:endParaRPr lang="en-GB" altLang="en-US"/>
          </a:p>
        </p:txBody>
      </p:sp>
      <p:sp>
        <p:nvSpPr>
          <p:cNvPr id="9933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ea typeface="+mn-ea"/>
                <a:cs typeface="Arial" charset="0"/>
              </a:defRPr>
            </a:lvl1pPr>
          </a:lstStyle>
          <a:p>
            <a:pPr>
              <a:defRPr/>
            </a:pPr>
            <a:endParaRPr lang="en-GB" altLang="en-US"/>
          </a:p>
        </p:txBody>
      </p:sp>
      <p:sp>
        <p:nvSpPr>
          <p:cNvPr id="99334"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Garamond" pitchFamily="18" charset="0"/>
              </a:defRPr>
            </a:lvl1pPr>
          </a:lstStyle>
          <a:p>
            <a:pPr>
              <a:defRPr/>
            </a:pPr>
            <a:fld id="{FC1329AB-70CA-434A-B82B-4CDE93DEF5A8}" type="slidenum">
              <a:rPr lang="en-GB" altLang="en-US"/>
              <a:pPr>
                <a:defRPr/>
              </a:pPr>
              <a:t>‹#›</a:t>
            </a:fld>
            <a:endParaRPr lang="en-GB" alt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ea typeface="ＭＳ Ｐゴシック" charset="0"/>
            </a:endParaRPr>
          </a:p>
        </p:txBody>
      </p:sp>
    </p:spTree>
  </p:cSld>
  <p:clrMap bg1="lt1" tx1="dk1" bg2="lt2" tx2="dk2" accent1="accent1" accent2="accent2" accent3="accent3" accent4="accent4" accent5="accent5" accent6="accent6" hlink="hlink" folHlink="folHlink"/>
  <p:sldLayoutIdLst>
    <p:sldLayoutId id="2147483921"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ＭＳ Ｐゴシック" charset="0"/>
          <a:cs typeface="+mj-cs"/>
        </a:defRPr>
      </a:lvl1pPr>
      <a:lvl2pPr algn="l" rtl="0" eaLnBrk="0" fontAlgn="base" hangingPunct="0">
        <a:spcBef>
          <a:spcPct val="0"/>
        </a:spcBef>
        <a:spcAft>
          <a:spcPct val="0"/>
        </a:spcAft>
        <a:defRPr sz="4200">
          <a:solidFill>
            <a:schemeClr val="tx2"/>
          </a:solidFill>
          <a:latin typeface="Garamond" pitchFamily="18" charset="0"/>
          <a:ea typeface="ＭＳ Ｐゴシック" charset="0"/>
          <a:cs typeface="Arial" charset="0"/>
        </a:defRPr>
      </a:lvl2pPr>
      <a:lvl3pPr algn="l" rtl="0" eaLnBrk="0" fontAlgn="base" hangingPunct="0">
        <a:spcBef>
          <a:spcPct val="0"/>
        </a:spcBef>
        <a:spcAft>
          <a:spcPct val="0"/>
        </a:spcAft>
        <a:defRPr sz="4200">
          <a:solidFill>
            <a:schemeClr val="tx2"/>
          </a:solidFill>
          <a:latin typeface="Garamond" pitchFamily="18" charset="0"/>
          <a:ea typeface="ＭＳ Ｐゴシック" charset="0"/>
          <a:cs typeface="Arial" charset="0"/>
        </a:defRPr>
      </a:lvl3pPr>
      <a:lvl4pPr algn="l" rtl="0" eaLnBrk="0" fontAlgn="base" hangingPunct="0">
        <a:spcBef>
          <a:spcPct val="0"/>
        </a:spcBef>
        <a:spcAft>
          <a:spcPct val="0"/>
        </a:spcAft>
        <a:defRPr sz="4200">
          <a:solidFill>
            <a:schemeClr val="tx2"/>
          </a:solidFill>
          <a:latin typeface="Garamond" pitchFamily="18" charset="0"/>
          <a:ea typeface="ＭＳ Ｐゴシック" charset="0"/>
          <a:cs typeface="Arial" charset="0"/>
        </a:defRPr>
      </a:lvl4pPr>
      <a:lvl5pPr algn="l" rtl="0" eaLnBrk="0" fontAlgn="base" hangingPunct="0">
        <a:spcBef>
          <a:spcPct val="0"/>
        </a:spcBef>
        <a:spcAft>
          <a:spcPct val="0"/>
        </a:spcAft>
        <a:defRPr sz="4200">
          <a:solidFill>
            <a:schemeClr val="tx2"/>
          </a:solidFill>
          <a:latin typeface="Garamond" pitchFamily="18" charset="0"/>
          <a:ea typeface="ＭＳ Ｐゴシック"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ＭＳ Ｐゴシック" charset="0"/>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ea typeface="Arial" charset="0"/>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ea typeface="Arial" charset="0"/>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ea typeface="Arial" charset="0"/>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Arial" charset="0"/>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Stationery"/>
          <p:cNvSpPr>
            <a:spLocks noGrp="1" noChangeArrowheads="1"/>
          </p:cNvSpPr>
          <p:nvPr>
            <p:ph type="ctrTitle"/>
          </p:nvPr>
        </p:nvSpPr>
        <p:spPr>
          <a:xfrm>
            <a:off x="827088" y="1524000"/>
            <a:ext cx="7710487" cy="2049463"/>
          </a:xfrm>
          <a:blipFill dpi="0" rotWithShape="1">
            <a:blip r:embed="rId2"/>
            <a:srcRect/>
            <a:tile tx="0" ty="0" sx="100000" sy="100000" flip="none" algn="tl"/>
          </a:blipFill>
        </p:spPr>
        <p:txBody>
          <a:bodyPr/>
          <a:lstStyle/>
          <a:p>
            <a:pPr algn="ctr">
              <a:defRPr/>
            </a:pPr>
            <a:r>
              <a:rPr lang="en-GB" sz="4000" b="1" dirty="0" smtClean="0">
                <a:solidFill>
                  <a:schemeClr val="tx1"/>
                </a:solidFill>
              </a:rPr>
              <a:t>Co</a:t>
            </a:r>
            <a:r>
              <a:rPr lang="en-GB" sz="4000" b="1" dirty="0">
                <a:solidFill>
                  <a:schemeClr val="tx1"/>
                </a:solidFill>
              </a:rPr>
              <a:t>-Operative </a:t>
            </a:r>
            <a:r>
              <a:rPr lang="en-GB" sz="4000" b="1" dirty="0" err="1">
                <a:solidFill>
                  <a:schemeClr val="tx1"/>
                </a:solidFill>
              </a:rPr>
              <a:t>Shirtmaking</a:t>
            </a:r>
            <a:r>
              <a:rPr lang="en-GB" sz="4000" b="1" dirty="0">
                <a:solidFill>
                  <a:schemeClr val="tx1"/>
                </a:solidFill>
              </a:rPr>
              <a:t>: </a:t>
            </a:r>
            <a:br>
              <a:rPr lang="en-GB" sz="4000" b="1" dirty="0">
                <a:solidFill>
                  <a:schemeClr val="tx1"/>
                </a:solidFill>
              </a:rPr>
            </a:br>
            <a:r>
              <a:rPr lang="en-GB" sz="4000" b="1" dirty="0">
                <a:solidFill>
                  <a:schemeClr val="tx1"/>
                </a:solidFill>
              </a:rPr>
              <a:t>Edith </a:t>
            </a:r>
            <a:r>
              <a:rPr lang="en-GB" sz="4000" b="1" dirty="0" err="1">
                <a:solidFill>
                  <a:schemeClr val="tx1"/>
                </a:solidFill>
              </a:rPr>
              <a:t>Simcox</a:t>
            </a:r>
            <a:r>
              <a:rPr lang="en-GB" sz="4000" b="1" dirty="0">
                <a:solidFill>
                  <a:schemeClr val="tx1"/>
                </a:solidFill>
              </a:rPr>
              <a:t>, George Eliot and Community </a:t>
            </a:r>
            <a:r>
              <a:rPr lang="en-GB" sz="4000" b="1" dirty="0" smtClean="0">
                <a:solidFill>
                  <a:schemeClr val="tx1"/>
                </a:solidFill>
              </a:rPr>
              <a:t>Building</a:t>
            </a:r>
            <a:endParaRPr lang="en-GB" sz="4000" b="1" dirty="0">
              <a:solidFill>
                <a:schemeClr val="tx1"/>
              </a:solidFill>
            </a:endParaRPr>
          </a:p>
        </p:txBody>
      </p:sp>
      <p:sp>
        <p:nvSpPr>
          <p:cNvPr id="3075" name="Rectangle 3" descr="Parchment"/>
          <p:cNvSpPr>
            <a:spLocks noGrp="1" noChangeArrowheads="1"/>
          </p:cNvSpPr>
          <p:nvPr>
            <p:ph type="subTitle" idx="1"/>
          </p:nvPr>
        </p:nvSpPr>
        <p:spPr>
          <a:xfrm>
            <a:off x="3851275" y="5300663"/>
            <a:ext cx="4683125" cy="649287"/>
          </a:xfrm>
          <a:blipFill dpi="0" rotWithShape="1">
            <a:blip r:embed="rId3"/>
            <a:srcRect/>
            <a:tile tx="0" ty="0" sx="100000" sy="100000" flip="none" algn="tl"/>
          </a:blipFill>
        </p:spPr>
        <p:txBody>
          <a:bodyPr/>
          <a:lstStyle/>
          <a:p>
            <a:pPr algn="ctr" eaLnBrk="1" hangingPunct="1">
              <a:lnSpc>
                <a:spcPct val="80000"/>
              </a:lnSpc>
              <a:defRPr/>
            </a:pPr>
            <a:r>
              <a:rPr lang="en-GB" sz="2400" b="1" dirty="0" smtClean="0">
                <a:latin typeface="+mj-lt"/>
                <a:ea typeface="+mn-ea"/>
              </a:rPr>
              <a:t>Dr </a:t>
            </a:r>
            <a:r>
              <a:rPr lang="en-GB" sz="2400" b="1" dirty="0" err="1" smtClean="0">
                <a:latin typeface="+mj-lt"/>
                <a:ea typeface="+mn-ea"/>
              </a:rPr>
              <a:t>Kyriaki</a:t>
            </a:r>
            <a:r>
              <a:rPr lang="en-GB" sz="2400" b="1" dirty="0" smtClean="0">
                <a:latin typeface="+mj-lt"/>
                <a:ea typeface="+mn-ea"/>
              </a:rPr>
              <a:t> </a:t>
            </a:r>
            <a:r>
              <a:rPr lang="en-GB" sz="2400" b="1" dirty="0" err="1" smtClean="0">
                <a:latin typeface="+mj-lt"/>
                <a:ea typeface="+mn-ea"/>
              </a:rPr>
              <a:t>Hadjiafxendi</a:t>
            </a:r>
            <a:r>
              <a:rPr lang="en-GB" sz="2400" b="1" dirty="0" smtClean="0">
                <a:latin typeface="+mj-lt"/>
                <a:ea typeface="+mn-ea"/>
              </a:rPr>
              <a:t> </a:t>
            </a:r>
          </a:p>
        </p:txBody>
      </p:sp>
      <p:pic>
        <p:nvPicPr>
          <p:cNvPr id="3076" name="Picture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5875" y="5084763"/>
            <a:ext cx="1924050" cy="1773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altLang="en-US" sz="2600" b="1" smtClean="0">
                <a:ea typeface="ＭＳ Ｐゴシック" pitchFamily="34" charset="-128"/>
              </a:rPr>
              <a:t>Edith Simcox. ‘The Industrial Employment for Women’. </a:t>
            </a:r>
            <a:r>
              <a:rPr lang="en-GB" altLang="en-US" sz="2600" b="1" i="1" smtClean="0">
                <a:ea typeface="ＭＳ Ｐゴシック" pitchFamily="34" charset="-128"/>
              </a:rPr>
              <a:t>Fraser’s Magazine</a:t>
            </a:r>
            <a:r>
              <a:rPr lang="en-GB" altLang="en-US" sz="2600" b="1" smtClean="0">
                <a:ea typeface="ＭＳ Ｐゴシック" pitchFamily="34" charset="-128"/>
              </a:rPr>
              <a:t> 19.110 (February 1879): 246-55.</a:t>
            </a:r>
            <a:br>
              <a:rPr lang="en-GB" altLang="en-US" sz="2600" b="1" smtClean="0">
                <a:ea typeface="ＭＳ Ｐゴシック" pitchFamily="34" charset="-128"/>
              </a:rPr>
            </a:br>
            <a:endParaRPr lang="en-US" altLang="en-US" sz="2600" b="1" smtClean="0">
              <a:ea typeface="ＭＳ Ｐゴシック" pitchFamily="34" charset="-128"/>
            </a:endParaRPr>
          </a:p>
        </p:txBody>
      </p:sp>
      <p:sp>
        <p:nvSpPr>
          <p:cNvPr id="3" name="Content Placeholder 2"/>
          <p:cNvSpPr>
            <a:spLocks noGrp="1"/>
          </p:cNvSpPr>
          <p:nvPr>
            <p:ph idx="1"/>
          </p:nvPr>
        </p:nvSpPr>
        <p:spPr/>
        <p:txBody>
          <a:bodyPr/>
          <a:lstStyle/>
          <a:p>
            <a:pPr algn="just">
              <a:defRPr/>
            </a:pPr>
            <a:r>
              <a:rPr lang="en-US" altLang="en-US" smtClean="0">
                <a:latin typeface="Garamond" pitchFamily="18" charset="0"/>
                <a:ea typeface="ＭＳ Ｐゴシック" pitchFamily="34" charset="-128"/>
              </a:rPr>
              <a:t>The only practical alternative remaining is an attempt to organise the unskilled, unremunerative industries in question on a footing which shall be economical in so far as self-supporting, and uneconomical in so far as the fact of unremunerativeness is recognised and acquiesced.  A precedent may be found for this compromise in the course taken by various societies for improving the dwellings of the working classes. (253)</a:t>
            </a:r>
            <a:endParaRPr lang="en-GB" altLang="en-US" smtClean="0">
              <a:latin typeface="Garamond" pitchFamily="18" charset="0"/>
              <a:ea typeface="ＭＳ Ｐゴシック" pitchFamily="34" charset="-128"/>
            </a:endParaRPr>
          </a:p>
          <a:p>
            <a:pPr>
              <a:defRPr/>
            </a:pPr>
            <a:endParaRPr lang="en-US" altLang="en-US" smtClean="0">
              <a:ea typeface="ＭＳ Ｐゴシック"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altLang="en-US" sz="2600" b="1" smtClean="0">
                <a:ea typeface="ＭＳ Ｐゴシック" pitchFamily="34" charset="-128"/>
              </a:rPr>
              <a:t>Edith Simcox. ‘The Industrial Employment for Women’. </a:t>
            </a:r>
            <a:r>
              <a:rPr lang="en-GB" altLang="en-US" sz="2600" b="1" i="1" smtClean="0">
                <a:ea typeface="ＭＳ Ｐゴシック" pitchFamily="34" charset="-128"/>
              </a:rPr>
              <a:t>Fraser’s Magazine</a:t>
            </a:r>
            <a:r>
              <a:rPr lang="en-GB" altLang="en-US" sz="2600" b="1" smtClean="0">
                <a:ea typeface="ＭＳ Ｐゴシック" pitchFamily="34" charset="-128"/>
              </a:rPr>
              <a:t> 19.110 (February 1879): 246-55.</a:t>
            </a:r>
            <a:br>
              <a:rPr lang="en-GB" altLang="en-US" sz="2600" b="1" smtClean="0">
                <a:ea typeface="ＭＳ Ｐゴシック" pitchFamily="34" charset="-128"/>
              </a:rPr>
            </a:br>
            <a:endParaRPr lang="en-US" altLang="en-US" sz="2600" b="1" smtClean="0">
              <a:ea typeface="ＭＳ Ｐゴシック" pitchFamily="34" charset="-128"/>
            </a:endParaRPr>
          </a:p>
        </p:txBody>
      </p:sp>
      <p:sp>
        <p:nvSpPr>
          <p:cNvPr id="3" name="Content Placeholder 2"/>
          <p:cNvSpPr>
            <a:spLocks noGrp="1"/>
          </p:cNvSpPr>
          <p:nvPr>
            <p:ph idx="1"/>
          </p:nvPr>
        </p:nvSpPr>
        <p:spPr/>
        <p:txBody>
          <a:bodyPr/>
          <a:lstStyle/>
          <a:p>
            <a:pPr algn="just">
              <a:defRPr/>
            </a:pPr>
            <a:r>
              <a:rPr lang="en-US" altLang="en-US" smtClean="0">
                <a:latin typeface="Garamond" pitchFamily="18" charset="0"/>
                <a:ea typeface="ＭＳ Ｐゴシック" pitchFamily="34" charset="-128"/>
              </a:rPr>
              <a:t>As a commercial speculation it pays better for individuals to rack-rent hovels than to build model lodgings; but as a safe and sober investment, model lodging houses may be preferred to South American loans, and any way there is no economic law to forbid persons who have saved money from laying it out by preference in a way which they think incidentally conducive to public welfare and morality. (253)</a:t>
            </a:r>
            <a:endParaRPr lang="en-US" altLang="en-US" smtClean="0">
              <a:ea typeface="ＭＳ Ｐゴシック"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3200" b="1" dirty="0" smtClean="0"/>
              <a:t>G. W. M. Reynolds. </a:t>
            </a:r>
            <a:r>
              <a:rPr lang="en-GB" sz="3200" b="1" i="1" dirty="0"/>
              <a:t>The Seamstress; Or the White Slaves of England</a:t>
            </a:r>
            <a:r>
              <a:rPr lang="en-US" sz="3200" b="1" dirty="0"/>
              <a:t>. London : J. Dicks, </a:t>
            </a:r>
            <a:r>
              <a:rPr lang="en-US" sz="3200" b="1" dirty="0" smtClean="0"/>
              <a:t>1853</a:t>
            </a:r>
            <a:r>
              <a:rPr lang="en-US" sz="3200" b="1" dirty="0"/>
              <a:t>.</a:t>
            </a:r>
            <a:r>
              <a:rPr lang="en-GB" sz="3200" b="1" dirty="0"/>
              <a:t/>
            </a:r>
            <a:br>
              <a:rPr lang="en-GB" sz="3200" b="1" dirty="0"/>
            </a:br>
            <a:endParaRPr lang="en-US" sz="3200" b="1" dirty="0"/>
          </a:p>
        </p:txBody>
      </p:sp>
      <p:sp>
        <p:nvSpPr>
          <p:cNvPr id="3" name="Content Placeholder 2"/>
          <p:cNvSpPr>
            <a:spLocks noGrp="1"/>
          </p:cNvSpPr>
          <p:nvPr>
            <p:ph idx="1"/>
          </p:nvPr>
        </p:nvSpPr>
        <p:spPr/>
        <p:txBody>
          <a:bodyPr/>
          <a:lstStyle/>
          <a:p>
            <a:pPr algn="just">
              <a:defRPr/>
            </a:pPr>
            <a:r>
              <a:rPr lang="en-GB" altLang="en-US" smtClean="0">
                <a:latin typeface="Garamond" pitchFamily="18" charset="0"/>
                <a:ea typeface="ＭＳ Ｐゴシック" pitchFamily="34" charset="-128"/>
              </a:rPr>
              <a:t>In fact, it was the old system of Mrs. Jackson, Mrs. Pembroke, and Madame Duplessy, all over again, — with the substitution of other names and lower wages. In fact, poor Virginia was now engaged in making slop-shirts at </a:t>
            </a:r>
            <a:r>
              <a:rPr lang="en-GB" altLang="en-US" i="1" smtClean="0">
                <a:latin typeface="Garamond" pitchFamily="18" charset="0"/>
                <a:ea typeface="ＭＳ Ｐゴシック" pitchFamily="34" charset="-128"/>
              </a:rPr>
              <a:t>two' pence farthinq a piece</a:t>
            </a:r>
            <a:r>
              <a:rPr lang="en-GB" altLang="en-US" smtClean="0">
                <a:latin typeface="Garamond" pitchFamily="18" charset="0"/>
                <a:ea typeface="ＭＳ Ｐゴシック" pitchFamily="34" charset="-128"/>
              </a:rPr>
              <a:t>. Yes, shirts at two-pence farthing each; and by dint of toiling from six in the morning to twelve at night, she was enabled to make three in a day. (98)</a:t>
            </a:r>
            <a:endParaRPr lang="en-US" altLang="en-US" smtClean="0">
              <a:ea typeface="ＭＳ Ｐゴシック"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3200" b="1" dirty="0" smtClean="0"/>
              <a:t>G. W. M. Reynolds. </a:t>
            </a:r>
            <a:r>
              <a:rPr lang="en-GB" sz="3200" b="1" i="1" dirty="0" smtClean="0"/>
              <a:t>The Seamstress; Or the White Slaves of England</a:t>
            </a:r>
            <a:r>
              <a:rPr lang="en-US" sz="3200" b="1" dirty="0" smtClean="0"/>
              <a:t>. London : J. Dicks, 1853.</a:t>
            </a:r>
            <a:r>
              <a:rPr lang="en-GB" sz="3200" b="1" dirty="0" smtClean="0"/>
              <a:t/>
            </a:r>
            <a:br>
              <a:rPr lang="en-GB" sz="3200" b="1" dirty="0" smtClean="0"/>
            </a:br>
            <a:endParaRPr lang="en-US" sz="3200" b="1" dirty="0"/>
          </a:p>
        </p:txBody>
      </p:sp>
      <p:sp>
        <p:nvSpPr>
          <p:cNvPr id="3" name="Content Placeholder 2"/>
          <p:cNvSpPr>
            <a:spLocks noGrp="1"/>
          </p:cNvSpPr>
          <p:nvPr>
            <p:ph idx="1"/>
          </p:nvPr>
        </p:nvSpPr>
        <p:spPr/>
        <p:txBody>
          <a:bodyPr/>
          <a:lstStyle/>
          <a:p>
            <a:pPr algn="just">
              <a:defRPr/>
            </a:pPr>
            <a:r>
              <a:rPr lang="en-GB" altLang="en-US" smtClean="0">
                <a:latin typeface="Garamond" pitchFamily="18" charset="0"/>
                <a:ea typeface="ＭＳ Ｐゴシック" pitchFamily="34" charset="-128"/>
              </a:rPr>
              <a:t>Ah! but </a:t>
            </a:r>
            <a:r>
              <a:rPr lang="en-GB" altLang="en-US" i="1" smtClean="0">
                <a:latin typeface="Garamond" pitchFamily="18" charset="0"/>
                <a:ea typeface="ＭＳ Ｐゴシック" pitchFamily="34" charset="-128"/>
              </a:rPr>
              <a:t>a day</a:t>
            </a:r>
            <a:r>
              <a:rPr lang="en-GB" altLang="en-US" smtClean="0">
                <a:latin typeface="Garamond" pitchFamily="18" charset="0"/>
                <a:ea typeface="ＭＳ Ｐゴシック" pitchFamily="34" charset="-128"/>
              </a:rPr>
              <a:t> of eighteen hours — leaving the poor girl only six hours which she could call </a:t>
            </a:r>
            <a:r>
              <a:rPr lang="en-GB" altLang="en-US" i="1" smtClean="0">
                <a:latin typeface="Garamond" pitchFamily="18" charset="0"/>
                <a:ea typeface="ＭＳ Ｐゴシック" pitchFamily="34" charset="-128"/>
              </a:rPr>
              <a:t>her night</a:t>
            </a:r>
            <a:r>
              <a:rPr lang="en-GB" altLang="en-US" smtClean="0">
                <a:latin typeface="Garamond" pitchFamily="18" charset="0"/>
                <a:ea typeface="ＭＳ Ｐゴシック" pitchFamily="34" charset="-128"/>
              </a:rPr>
              <a:t>! And during those eighteen hours she earned precisely sixpence three-farthings —out of which she had to purchase the thread! Every shirt had seven button-holes — three to the bosom, two to the collar, and one to each wristband; and the sewing must be neatly done, or the poor seamstress would have to pay for the </a:t>
            </a:r>
            <a:r>
              <a:rPr lang="en-GB" altLang="en-US" i="1" smtClean="0">
                <a:latin typeface="Garamond" pitchFamily="18" charset="0"/>
                <a:ea typeface="ＭＳ Ｐゴシック" pitchFamily="34" charset="-128"/>
              </a:rPr>
              <a:t>spoilt work</a:t>
            </a:r>
            <a:r>
              <a:rPr lang="en-GB" altLang="en-US" smtClean="0">
                <a:latin typeface="Garamond" pitchFamily="18" charset="0"/>
                <a:ea typeface="ＭＳ Ｐゴシック" pitchFamily="34" charset="-128"/>
              </a:rPr>
              <a:t>! (99)</a:t>
            </a:r>
          </a:p>
          <a:p>
            <a:pPr>
              <a:defRPr/>
            </a:pPr>
            <a:endParaRPr lang="en-US" altLang="en-US" smtClean="0">
              <a:ea typeface="ＭＳ Ｐゴシック"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23850" y="1268413"/>
            <a:ext cx="8229600" cy="1139825"/>
          </a:xfrm>
        </p:spPr>
        <p:txBody>
          <a:bodyPr/>
          <a:lstStyle/>
          <a:p>
            <a:pPr>
              <a:defRPr/>
            </a:pPr>
            <a:r>
              <a:rPr lang="en-GB" altLang="en-US" sz="2400" smtClean="0">
                <a:solidFill>
                  <a:schemeClr val="tx1"/>
                </a:solidFill>
                <a:ea typeface="ＭＳ Ｐゴシック" pitchFamily="34" charset="-128"/>
              </a:rPr>
              <a:t/>
            </a:r>
            <a:br>
              <a:rPr lang="en-GB" altLang="en-US" sz="2400" smtClean="0">
                <a:solidFill>
                  <a:schemeClr val="tx1"/>
                </a:solidFill>
                <a:ea typeface="ＭＳ Ｐゴシック" pitchFamily="34" charset="-128"/>
              </a:rPr>
            </a:br>
            <a:r>
              <a:rPr lang="en-GB" altLang="en-US" smtClean="0">
                <a:ea typeface="ＭＳ Ｐゴシック" pitchFamily="34" charset="-128"/>
              </a:rPr>
              <a:t/>
            </a:r>
            <a:br>
              <a:rPr lang="en-GB" altLang="en-US" smtClean="0">
                <a:ea typeface="ＭＳ Ｐゴシック" pitchFamily="34" charset="-128"/>
              </a:rPr>
            </a:br>
            <a:endParaRPr lang="en-GB" altLang="en-US" smtClean="0">
              <a:ea typeface="ＭＳ Ｐゴシック" pitchFamily="34" charset="-128"/>
            </a:endParaRPr>
          </a:p>
        </p:txBody>
      </p:sp>
      <p:pic>
        <p:nvPicPr>
          <p:cNvPr id="16387" name="Picture 2"/>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81175" y="1341438"/>
            <a:ext cx="5829300"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Box 3"/>
          <p:cNvSpPr txBox="1">
            <a:spLocks noChangeArrowheads="1"/>
          </p:cNvSpPr>
          <p:nvPr/>
        </p:nvSpPr>
        <p:spPr bwMode="auto">
          <a:xfrm>
            <a:off x="755650" y="476250"/>
            <a:ext cx="80645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ea typeface="Arial" charset="0"/>
                <a:cs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ea typeface="Arial" charset="0"/>
                <a:cs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ea typeface="Arial" charset="0"/>
                <a:cs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ea typeface="Arial" charset="0"/>
                <a:cs typeface="Arial" charset="0"/>
              </a:defRPr>
            </a:lvl9pPr>
          </a:lstStyle>
          <a:p>
            <a:pPr eaLnBrk="1" hangingPunct="1">
              <a:spcBef>
                <a:spcPct val="0"/>
              </a:spcBef>
              <a:buClrTx/>
              <a:buSzTx/>
              <a:buFontTx/>
              <a:buNone/>
            </a:pPr>
            <a:r>
              <a:rPr lang="en-GB" altLang="en-US" sz="3200" b="1">
                <a:solidFill>
                  <a:schemeClr val="tx2"/>
                </a:solidFill>
                <a:latin typeface="Garamond" pitchFamily="18" charset="0"/>
              </a:rPr>
              <a:t>Richard Redgrave, </a:t>
            </a:r>
            <a:r>
              <a:rPr lang="en-GB" altLang="ja-JP" sz="3200" b="1" i="1">
                <a:solidFill>
                  <a:schemeClr val="tx2"/>
                </a:solidFill>
                <a:latin typeface="Garamond" pitchFamily="18" charset="0"/>
              </a:rPr>
              <a:t>The Poor Seamstress </a:t>
            </a:r>
            <a:r>
              <a:rPr lang="en-GB" altLang="ja-JP" sz="3200" b="1">
                <a:solidFill>
                  <a:schemeClr val="tx2"/>
                </a:solidFill>
                <a:latin typeface="Garamond" pitchFamily="18" charset="0"/>
              </a:rPr>
              <a:t>(1846)</a:t>
            </a:r>
            <a:endParaRPr lang="en-GB" altLang="en-US" sz="3200" b="1">
              <a:solidFill>
                <a:schemeClr val="tx2"/>
              </a:solidFill>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8313" y="260350"/>
            <a:ext cx="8229600" cy="919163"/>
          </a:xfrm>
        </p:spPr>
        <p:txBody>
          <a:bodyPr/>
          <a:lstStyle/>
          <a:p>
            <a:pPr>
              <a:defRPr/>
            </a:pPr>
            <a:r>
              <a:rPr lang="en-GB" b="1" dirty="0"/>
              <a:t>John Leech, </a:t>
            </a:r>
            <a:r>
              <a:rPr lang="en-GB" b="1" i="1" dirty="0"/>
              <a:t>Punch, </a:t>
            </a:r>
            <a:r>
              <a:rPr lang="en-GB" b="1" dirty="0"/>
              <a:t>December 1849</a:t>
            </a:r>
          </a:p>
        </p:txBody>
      </p:sp>
      <p:pic>
        <p:nvPicPr>
          <p:cNvPr id="17411" name="Picture 2"/>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716463" y="981075"/>
            <a:ext cx="3455987" cy="537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1069975" y="981075"/>
            <a:ext cx="3632200" cy="537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68313" y="333375"/>
            <a:ext cx="3959225" cy="2951163"/>
          </a:xfrm>
        </p:spPr>
        <p:txBody>
          <a:bodyPr/>
          <a:lstStyle/>
          <a:p>
            <a:pPr>
              <a:defRPr/>
            </a:pPr>
            <a:r>
              <a:rPr lang="en-GB" sz="4300" b="1" dirty="0"/>
              <a:t>Anna Elizabeth Blunden, </a:t>
            </a:r>
            <a:br>
              <a:rPr lang="en-GB" sz="4300" b="1" dirty="0"/>
            </a:br>
            <a:r>
              <a:rPr lang="en-GB" sz="4300" b="1" i="1" dirty="0" smtClean="0"/>
              <a:t>The Seamstress </a:t>
            </a:r>
            <a:r>
              <a:rPr lang="en-GB" sz="4300" b="1" dirty="0"/>
              <a:t>(1854)</a:t>
            </a:r>
          </a:p>
        </p:txBody>
      </p:sp>
      <p:pic>
        <p:nvPicPr>
          <p:cNvPr id="18435" name="Picture 2"/>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427538" y="549275"/>
            <a:ext cx="4206875" cy="523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defRPr/>
            </a:pPr>
            <a:r>
              <a:rPr lang="en-GB" sz="3800" b="1" dirty="0"/>
              <a:t>Charles </a:t>
            </a:r>
            <a:r>
              <a:rPr lang="en-GB" sz="3800" b="1" dirty="0" smtClean="0"/>
              <a:t>West Cope, </a:t>
            </a:r>
            <a:r>
              <a:rPr lang="en-GB" sz="3800" b="1" i="1" dirty="0" smtClean="0"/>
              <a:t>Home Dreams </a:t>
            </a:r>
            <a:r>
              <a:rPr lang="en-GB" sz="3800" b="1" dirty="0"/>
              <a:t>(1871)</a:t>
            </a:r>
          </a:p>
        </p:txBody>
      </p:sp>
      <p:pic>
        <p:nvPicPr>
          <p:cNvPr id="19459" name="Picture 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31913" y="1268413"/>
            <a:ext cx="6480175" cy="540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39750" y="476250"/>
            <a:ext cx="8229600" cy="936625"/>
          </a:xfrm>
        </p:spPr>
        <p:txBody>
          <a:bodyPr/>
          <a:lstStyle/>
          <a:p>
            <a:pPr>
              <a:defRPr/>
            </a:pPr>
            <a:r>
              <a:rPr lang="en-GB" b="1" dirty="0"/>
              <a:t>Edward Radford, </a:t>
            </a:r>
            <a:r>
              <a:rPr lang="en-GB" b="1" i="1" dirty="0" smtClean="0"/>
              <a:t>Weary</a:t>
            </a:r>
            <a:r>
              <a:rPr lang="en-GB" b="1" dirty="0" smtClean="0"/>
              <a:t> (c. 1873)</a:t>
            </a:r>
            <a:endParaRPr lang="en-GB" b="1" dirty="0"/>
          </a:p>
        </p:txBody>
      </p:sp>
      <p:pic>
        <p:nvPicPr>
          <p:cNvPr id="20483" name="Picture 1"/>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827088" y="1235075"/>
            <a:ext cx="7275512" cy="521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2600" b="1" dirty="0" err="1"/>
              <a:t>Harkness</a:t>
            </a:r>
            <a:r>
              <a:rPr lang="en-US" sz="2600" b="1" dirty="0"/>
              <a:t>, Margaret. </a:t>
            </a:r>
            <a:r>
              <a:rPr lang="en-GB" sz="2600" b="1" i="1" dirty="0"/>
              <a:t>A Manchester </a:t>
            </a:r>
            <a:r>
              <a:rPr lang="en-GB" sz="2600" b="1" i="1" dirty="0" err="1"/>
              <a:t>Shirtmaker</a:t>
            </a:r>
            <a:r>
              <a:rPr lang="en-GB" sz="2600" b="1" i="1" dirty="0"/>
              <a:t>:</a:t>
            </a:r>
            <a:r>
              <a:rPr lang="en-GB" sz="2600" b="1" dirty="0"/>
              <a:t> </a:t>
            </a:r>
            <a:r>
              <a:rPr lang="en-GB" sz="2600" b="1" i="1" dirty="0"/>
              <a:t>A Realistic Story of Today</a:t>
            </a:r>
            <a:r>
              <a:rPr lang="en-GB" sz="2600" b="1" dirty="0"/>
              <a:t>. London: </a:t>
            </a:r>
            <a:r>
              <a:rPr lang="en-GB" sz="2600" b="1" dirty="0" smtClean="0"/>
              <a:t>Authors </a:t>
            </a:r>
            <a:r>
              <a:rPr lang="en-GB" sz="2600" b="1" dirty="0"/>
              <a:t>Cooperative Publishing, 1890.</a:t>
            </a:r>
          </a:p>
        </p:txBody>
      </p:sp>
      <p:sp>
        <p:nvSpPr>
          <p:cNvPr id="3" name="Content Placeholder 2"/>
          <p:cNvSpPr>
            <a:spLocks noGrp="1"/>
          </p:cNvSpPr>
          <p:nvPr>
            <p:ph idx="1"/>
          </p:nvPr>
        </p:nvSpPr>
        <p:spPr/>
        <p:txBody>
          <a:bodyPr/>
          <a:lstStyle/>
          <a:p>
            <a:pPr algn="just">
              <a:defRPr/>
            </a:pPr>
            <a:r>
              <a:rPr lang="en-GB" altLang="en-US" sz="3800" smtClean="0">
                <a:latin typeface="Garamond" pitchFamily="18" charset="0"/>
                <a:ea typeface="ＭＳ Ｐゴシック" pitchFamily="34" charset="-128"/>
              </a:rPr>
              <a:t>Ten pence a dozen for men’s shirts, eightpence, and sixpence a dozen for boy’s shirts [. . .] It used to be a penny each to make and finish. But now they have old women in the warehouses finishing. I dare say you’ve seen ‘</a:t>
            </a:r>
            <a:r>
              <a:rPr lang="en-GB" altLang="ja-JP" sz="3800" smtClean="0">
                <a:latin typeface="Garamond" pitchFamily="18" charset="0"/>
                <a:ea typeface="ＭＳ Ｐゴシック" pitchFamily="34" charset="-128"/>
              </a:rPr>
              <a:t>em. Things never was so bad as they is now in the shirt trade. (42)</a:t>
            </a:r>
            <a:endParaRPr lang="en-US" altLang="en-US" sz="3800" smtClean="0">
              <a:latin typeface="Garamond" pitchFamily="18" charset="0"/>
              <a:ea typeface="ＭＳ Ｐゴシック"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defRPr/>
            </a:pPr>
            <a:r>
              <a:rPr lang="en-GB" altLang="en-US" sz="2000" b="1" smtClean="0">
                <a:ea typeface="ＭＳ Ｐゴシック" pitchFamily="34" charset="-128"/>
              </a:rPr>
              <a:t>Diary by Simcox on Eliot’s and Lewes’s vist to Hamilton and Company,</a:t>
            </a:r>
            <a:br>
              <a:rPr lang="en-GB" altLang="en-US" sz="2000" b="1" smtClean="0">
                <a:ea typeface="ＭＳ Ｐゴシック" pitchFamily="34" charset="-128"/>
              </a:rPr>
            </a:br>
            <a:r>
              <a:rPr lang="en-GB" altLang="en-US" sz="2000" b="1" smtClean="0">
                <a:ea typeface="ＭＳ Ｐゴシック" pitchFamily="34" charset="-128"/>
              </a:rPr>
              <a:t>13 February 1878 </a:t>
            </a:r>
            <a:br>
              <a:rPr lang="en-GB" altLang="en-US" sz="2000" b="1" smtClean="0">
                <a:ea typeface="ＭＳ Ｐゴシック" pitchFamily="34" charset="-128"/>
              </a:rPr>
            </a:br>
            <a:endParaRPr lang="en-GB" altLang="en-US" sz="2000" b="1" smtClean="0">
              <a:ea typeface="ＭＳ Ｐゴシック" pitchFamily="34" charset="-128"/>
            </a:endParaRPr>
          </a:p>
        </p:txBody>
      </p:sp>
      <p:sp>
        <p:nvSpPr>
          <p:cNvPr id="5123" name="Rectangle 3"/>
          <p:cNvSpPr>
            <a:spLocks noGrp="1" noChangeArrowheads="1"/>
          </p:cNvSpPr>
          <p:nvPr>
            <p:ph type="body" idx="1"/>
          </p:nvPr>
        </p:nvSpPr>
        <p:spPr>
          <a:xfrm>
            <a:off x="457200" y="981075"/>
            <a:ext cx="8229600" cy="5543550"/>
          </a:xfrm>
        </p:spPr>
        <p:txBody>
          <a:bodyPr/>
          <a:lstStyle/>
          <a:p>
            <a:pPr algn="just" eaLnBrk="1" hangingPunct="1">
              <a:lnSpc>
                <a:spcPct val="80000"/>
              </a:lnSpc>
              <a:defRPr/>
            </a:pPr>
            <a:endParaRPr lang="en-US" altLang="en-US" smtClean="0">
              <a:latin typeface="Times New Roman" pitchFamily="18" charset="0"/>
              <a:ea typeface="ＭＳ Ｐゴシック" pitchFamily="34" charset="-128"/>
              <a:cs typeface="Times New Roman" pitchFamily="18" charset="0"/>
            </a:endParaRPr>
          </a:p>
          <a:p>
            <a:pPr algn="just">
              <a:defRPr/>
            </a:pPr>
            <a:r>
              <a:rPr lang="en-US" altLang="en-US" sz="2700" smtClean="0">
                <a:latin typeface="Garamond" pitchFamily="18" charset="0"/>
                <a:ea typeface="ＭＳ Ｐゴシック" pitchFamily="34" charset="-128"/>
              </a:rPr>
              <a:t>Came forward and lo! in the middle of the room was my goddess – she [Eliot] had on a spotted net veil that could have grieved me but for the angelic way she took it off at my prayer. Apropos of the second edition [of Simcox’s </a:t>
            </a:r>
            <a:r>
              <a:rPr lang="en-US" altLang="en-US" sz="2700" i="1" smtClean="0">
                <a:latin typeface="Garamond" pitchFamily="18" charset="0"/>
                <a:ea typeface="ＭＳ Ｐゴシック" pitchFamily="34" charset="-128"/>
              </a:rPr>
              <a:t>Natural Law: An Essay in Ethics</a:t>
            </a:r>
            <a:r>
              <a:rPr lang="en-US" altLang="en-US" sz="2700" smtClean="0">
                <a:latin typeface="Garamond" pitchFamily="18" charset="0"/>
                <a:ea typeface="ＭＳ Ｐゴシック" pitchFamily="34" charset="-128"/>
              </a:rPr>
              <a:t> (1877)] we got onto the high problem of ethics. I said I was in no doubt whether to give any explanation about Utilitarianism; she thought the misunderstandings of reviews hardly amounted to a presumption that one was wrong. […] Then they [Eliot and Lewes] really went, but I got yet another kiss and am considerably consoled. (qtd. in McKenzie 28-9)</a:t>
            </a:r>
            <a:endParaRPr lang="en-GB" altLang="en-US" sz="2700" smtClean="0">
              <a:latin typeface="Garamond" pitchFamily="18" charset="0"/>
              <a:ea typeface="ＭＳ Ｐゴシック" pitchFamily="34" charset="-128"/>
            </a:endParaRPr>
          </a:p>
          <a:p>
            <a:pPr eaLnBrk="1" hangingPunct="1">
              <a:lnSpc>
                <a:spcPct val="80000"/>
              </a:lnSpc>
              <a:defRPr/>
            </a:pPr>
            <a:endParaRPr lang="en-US" altLang="en-US" sz="190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29600" cy="1139825"/>
          </a:xfrm>
        </p:spPr>
        <p:txBody>
          <a:bodyPr/>
          <a:lstStyle/>
          <a:p>
            <a:pPr algn="ctr">
              <a:defRPr/>
            </a:pPr>
            <a:r>
              <a:rPr lang="en-GB" altLang="en-US" sz="2800" b="1" smtClean="0">
                <a:ea typeface="ＭＳ Ｐゴシック" pitchFamily="34" charset="-128"/>
              </a:rPr>
              <a:t>Edith Simcox. ‘Women’s Work and Women’s Wages’. </a:t>
            </a:r>
            <a:r>
              <a:rPr lang="en-GB" altLang="en-US" sz="2800" b="1" i="1" smtClean="0">
                <a:ea typeface="ＭＳ Ｐゴシック" pitchFamily="34" charset="-128"/>
              </a:rPr>
              <a:t>Longman’s Magazine</a:t>
            </a:r>
            <a:r>
              <a:rPr lang="en-GB" altLang="en-US" sz="2800" b="1" smtClean="0">
                <a:ea typeface="ＭＳ Ｐゴシック" pitchFamily="34" charset="-128"/>
              </a:rPr>
              <a:t> 10.57 (July 1887): 252-67. </a:t>
            </a:r>
          </a:p>
        </p:txBody>
      </p:sp>
      <p:sp>
        <p:nvSpPr>
          <p:cNvPr id="3" name="Content Placeholder 2"/>
          <p:cNvSpPr>
            <a:spLocks noGrp="1"/>
          </p:cNvSpPr>
          <p:nvPr>
            <p:ph idx="1"/>
          </p:nvPr>
        </p:nvSpPr>
        <p:spPr/>
        <p:txBody>
          <a:bodyPr/>
          <a:lstStyle/>
          <a:p>
            <a:pPr algn="just">
              <a:defRPr/>
            </a:pPr>
            <a:r>
              <a:rPr lang="en-US" altLang="en-US" sz="3400" smtClean="0">
                <a:latin typeface="Garamond" pitchFamily="18" charset="0"/>
                <a:ea typeface="ＭＳ Ｐゴシック" pitchFamily="34" charset="-128"/>
              </a:rPr>
              <a:t>The only real and effective perfection that be extended to the workgirl must come from a universal conspiracy of consumers not to buy the produce of stolen or half-paid-for labour, spending, of course, the money so economized in employing at first hand a corresponding number of women at trade-society wages</a:t>
            </a:r>
            <a:r>
              <a:rPr lang="en-GB" altLang="en-US" sz="3400" smtClean="0">
                <a:latin typeface="Garamond" pitchFamily="18" charset="0"/>
                <a:ea typeface="ＭＳ Ｐゴシック" pitchFamily="34" charset="-128"/>
              </a:rPr>
              <a:t>. (264)</a:t>
            </a:r>
            <a:endParaRPr lang="en-US" altLang="en-US" sz="3400" smtClean="0">
              <a:latin typeface="Garamond" pitchFamily="18" charset="0"/>
              <a:ea typeface="ＭＳ Ｐゴシック"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altLang="en-US" sz="2500" b="1" i="1" smtClean="0">
                <a:ea typeface="ＭＳ Ｐゴシック" pitchFamily="34" charset="-128"/>
              </a:rPr>
              <a:t>A Monument to the Memory of George Eliot: Edith J. Simcox’s </a:t>
            </a:r>
            <a:r>
              <a:rPr lang="en-GB" altLang="en-US" sz="2500" b="1" smtClean="0">
                <a:ea typeface="ＭＳ Ｐゴシック" pitchFamily="34" charset="-128"/>
              </a:rPr>
              <a:t/>
            </a:r>
            <a:br>
              <a:rPr lang="en-GB" altLang="en-US" sz="2500" b="1" smtClean="0">
                <a:ea typeface="ＭＳ Ｐゴシック" pitchFamily="34" charset="-128"/>
              </a:rPr>
            </a:br>
            <a:r>
              <a:rPr lang="en-GB" altLang="en-US" sz="2500" b="1" i="1" smtClean="0">
                <a:ea typeface="ＭＳ Ｐゴシック" pitchFamily="34" charset="-128"/>
              </a:rPr>
              <a:t>Autobiography of a Shirtmaker</a:t>
            </a:r>
            <a:r>
              <a:rPr lang="en-GB" altLang="en-US" sz="2500" b="1" smtClean="0">
                <a:ea typeface="ＭＳ Ｐゴシック" pitchFamily="34" charset="-128"/>
              </a:rPr>
              <a:t>. Ed. Constance M. Fulmer and Margaret E. Barfield. New York: Garland, 1998. </a:t>
            </a:r>
          </a:p>
        </p:txBody>
      </p:sp>
      <p:sp>
        <p:nvSpPr>
          <p:cNvPr id="3" name="Content Placeholder 2"/>
          <p:cNvSpPr>
            <a:spLocks noGrp="1"/>
          </p:cNvSpPr>
          <p:nvPr>
            <p:ph idx="1"/>
          </p:nvPr>
        </p:nvSpPr>
        <p:spPr/>
        <p:txBody>
          <a:bodyPr/>
          <a:lstStyle/>
          <a:p>
            <a:pPr algn="just">
              <a:defRPr/>
            </a:pPr>
            <a:r>
              <a:rPr lang="en-GB" altLang="en-US" smtClean="0">
                <a:latin typeface="Garamond" pitchFamily="18" charset="0"/>
                <a:ea typeface="ＭＳ Ｐゴシック" pitchFamily="34" charset="-128"/>
              </a:rPr>
              <a:t>Still self-denyingly sent the parcel of mended shirts by a girl. On next Tuesday (14</a:t>
            </a:r>
            <a:r>
              <a:rPr lang="en-GB" altLang="en-US" baseline="30000" smtClean="0">
                <a:latin typeface="Garamond" pitchFamily="18" charset="0"/>
                <a:ea typeface="ＭＳ Ｐゴシック" pitchFamily="34" charset="-128"/>
              </a:rPr>
              <a:t>th</a:t>
            </a:r>
            <a:r>
              <a:rPr lang="en-GB" altLang="en-US" smtClean="0">
                <a:latin typeface="Garamond" pitchFamily="18" charset="0"/>
                <a:ea typeface="ＭＳ Ｐゴシック" pitchFamily="34" charset="-128"/>
              </a:rPr>
              <a:t>) he was ushered upstairs bringing another parcel, and when I heard she was in the carriage I rushed down rather uncivilly: stood on the pavement kissing her hand and was made happy by being asked to get pattern of soft slim silk for summer wear. Wrote next day to send items and called on Friday for an answer, which got both by paper and word of mouth. (33)</a:t>
            </a:r>
            <a:endParaRPr lang="en-US" altLang="en-US" smtClean="0">
              <a:ea typeface="ＭＳ Ｐゴシック"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altLang="en-US" sz="2200" b="1" i="1" smtClean="0">
                <a:ea typeface="ＭＳ Ｐゴシック" pitchFamily="34" charset="-128"/>
              </a:rPr>
              <a:t>A Monument to the Memory of George Eliot: Edith J. Simcox’s </a:t>
            </a:r>
            <a:r>
              <a:rPr lang="en-GB" altLang="en-US" sz="2200" b="1" smtClean="0">
                <a:ea typeface="ＭＳ Ｐゴシック" pitchFamily="34" charset="-128"/>
              </a:rPr>
              <a:t/>
            </a:r>
            <a:br>
              <a:rPr lang="en-GB" altLang="en-US" sz="2200" b="1" smtClean="0">
                <a:ea typeface="ＭＳ Ｐゴシック" pitchFamily="34" charset="-128"/>
              </a:rPr>
            </a:br>
            <a:r>
              <a:rPr lang="en-GB" altLang="en-US" sz="2200" b="1" i="1" smtClean="0">
                <a:ea typeface="ＭＳ Ｐゴシック" pitchFamily="34" charset="-128"/>
              </a:rPr>
              <a:t>Autobiography of a Shirtmaker</a:t>
            </a:r>
            <a:r>
              <a:rPr lang="en-GB" altLang="en-US" sz="2200" b="1" smtClean="0">
                <a:ea typeface="ＭＳ Ｐゴシック" pitchFamily="34" charset="-128"/>
              </a:rPr>
              <a:t>. Ed. Constance M. Fulmer and Margaret E. Barfield. New York: Garland, 1998. </a:t>
            </a:r>
            <a:endParaRPr lang="en-US" altLang="en-US" sz="2200" smtClean="0">
              <a:ea typeface="ＭＳ Ｐゴシック" pitchFamily="34" charset="-128"/>
            </a:endParaRPr>
          </a:p>
        </p:txBody>
      </p:sp>
      <p:sp>
        <p:nvSpPr>
          <p:cNvPr id="3" name="Content Placeholder 2"/>
          <p:cNvSpPr>
            <a:spLocks noGrp="1"/>
          </p:cNvSpPr>
          <p:nvPr>
            <p:ph idx="1"/>
          </p:nvPr>
        </p:nvSpPr>
        <p:spPr/>
        <p:txBody>
          <a:bodyPr/>
          <a:lstStyle/>
          <a:p>
            <a:pPr algn="just">
              <a:defRPr/>
            </a:pPr>
            <a:r>
              <a:rPr lang="en-GB" altLang="en-US" smtClean="0">
                <a:latin typeface="Garamond" pitchFamily="18" charset="0"/>
                <a:ea typeface="ＭＳ Ｐゴシック" pitchFamily="34" charset="-128"/>
              </a:rPr>
              <a:t>Again did not stay long, got leave to send a cream white silk nightgown to let her see if she could wear a morning dress of the same [. . .] </a:t>
            </a:r>
            <a:r>
              <a:rPr lang="en-US" altLang="en-US" smtClean="0">
                <a:latin typeface="Garamond" pitchFamily="18" charset="0"/>
                <a:ea typeface="ＭＳ Ｐゴシック" pitchFamily="34" charset="-128"/>
              </a:rPr>
              <a:t>On Friday I went with fresh patterns of silk: Johnny was there and she – asked me to come some other day, Sunday or Monday or Tuesday. Returning home through Kensington’s Gardens if truth must be told I sat down under a spreading tree and cried. . . On Wednesday was in doubt whether to take or send another variety of silk- at last resolve to take it. </a:t>
            </a:r>
            <a:endParaRPr lang="en-US" altLang="en-US" smtClean="0">
              <a:ea typeface="ＭＳ Ｐゴシック"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488" y="-4763"/>
            <a:ext cx="8229600" cy="1139826"/>
          </a:xfrm>
        </p:spPr>
        <p:txBody>
          <a:bodyPr/>
          <a:lstStyle/>
          <a:p>
            <a:pPr algn="ctr">
              <a:defRPr/>
            </a:pPr>
            <a:r>
              <a:rPr lang="en-GB" altLang="en-US" sz="2200" b="1" i="1" smtClean="0">
                <a:ea typeface="ＭＳ Ｐゴシック" pitchFamily="34" charset="-128"/>
              </a:rPr>
              <a:t>A Monument to the Memory of George Eliot: Edith J. Simcox’s </a:t>
            </a:r>
            <a:r>
              <a:rPr lang="en-GB" altLang="en-US" sz="2200" b="1" smtClean="0">
                <a:ea typeface="ＭＳ Ｐゴシック" pitchFamily="34" charset="-128"/>
              </a:rPr>
              <a:t/>
            </a:r>
            <a:br>
              <a:rPr lang="en-GB" altLang="en-US" sz="2200" b="1" smtClean="0">
                <a:ea typeface="ＭＳ Ｐゴシック" pitchFamily="34" charset="-128"/>
              </a:rPr>
            </a:br>
            <a:r>
              <a:rPr lang="en-GB" altLang="en-US" sz="2200" b="1" i="1" smtClean="0">
                <a:ea typeface="ＭＳ Ｐゴシック" pitchFamily="34" charset="-128"/>
              </a:rPr>
              <a:t>Autobiography of a Shirtmaker</a:t>
            </a:r>
            <a:r>
              <a:rPr lang="en-GB" altLang="en-US" sz="2200" b="1" smtClean="0">
                <a:ea typeface="ＭＳ Ｐゴシック" pitchFamily="34" charset="-128"/>
              </a:rPr>
              <a:t>. Ed. Constance M. Fulmer and Margaret E. Barfield. New York: Garland, 1998. </a:t>
            </a:r>
            <a:endParaRPr lang="en-US" altLang="en-US" sz="2200" smtClean="0">
              <a:ea typeface="ＭＳ Ｐゴシック" pitchFamily="34" charset="-128"/>
            </a:endParaRPr>
          </a:p>
        </p:txBody>
      </p:sp>
      <p:sp>
        <p:nvSpPr>
          <p:cNvPr id="3" name="Content Placeholder 2"/>
          <p:cNvSpPr>
            <a:spLocks noGrp="1"/>
          </p:cNvSpPr>
          <p:nvPr>
            <p:ph idx="1"/>
          </p:nvPr>
        </p:nvSpPr>
        <p:spPr/>
        <p:txBody>
          <a:bodyPr/>
          <a:lstStyle/>
          <a:p>
            <a:pPr algn="just">
              <a:defRPr/>
            </a:pPr>
            <a:r>
              <a:rPr lang="en-US" altLang="en-US" smtClean="0">
                <a:latin typeface="Garamond" pitchFamily="18" charset="0"/>
                <a:ea typeface="ＭＳ Ｐゴシック" pitchFamily="34" charset="-128"/>
              </a:rPr>
              <a:t>The servant made me come in; she was very tired, but as I kissed her, her cheek pressed caressingly against mine. She threw the folds of silk around Lewes to see the effects in a mass, and as her hand passed near him, he seized it, even as I do, and left a kiss thereon; one of the things through which I am thankful through every jealous pain is the perfectness of the love binding these two together. </a:t>
            </a:r>
            <a:endParaRPr lang="en-US" altLang="en-US" smtClean="0">
              <a:ea typeface="ＭＳ Ｐゴシック" pitchFamily="34" charset="-128"/>
            </a:endParaRPr>
          </a:p>
          <a:p>
            <a:pPr>
              <a:defRPr/>
            </a:pPr>
            <a:endParaRPr lang="en-US" altLang="en-US" smtClean="0">
              <a:ea typeface="ＭＳ Ｐゴシック" pitchFamily="34" charset="-128"/>
            </a:endParaRPr>
          </a:p>
          <a:p>
            <a:pPr>
              <a:defRPr/>
            </a:pPr>
            <a:endParaRPr lang="en-US" altLang="en-US" smtClean="0">
              <a:ea typeface="ＭＳ Ｐゴシック"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altLang="en-US" sz="2200" b="1" i="1" smtClean="0">
                <a:ea typeface="ＭＳ Ｐゴシック" pitchFamily="34" charset="-128"/>
              </a:rPr>
              <a:t>A Monument to the Memory of George Eliot: Edith J. Simcox’s </a:t>
            </a:r>
            <a:r>
              <a:rPr lang="en-GB" altLang="en-US" sz="2200" b="1" smtClean="0">
                <a:ea typeface="ＭＳ Ｐゴシック" pitchFamily="34" charset="-128"/>
              </a:rPr>
              <a:t/>
            </a:r>
            <a:br>
              <a:rPr lang="en-GB" altLang="en-US" sz="2200" b="1" smtClean="0">
                <a:ea typeface="ＭＳ Ｐゴシック" pitchFamily="34" charset="-128"/>
              </a:rPr>
            </a:br>
            <a:r>
              <a:rPr lang="en-GB" altLang="en-US" sz="2200" b="1" i="1" smtClean="0">
                <a:ea typeface="ＭＳ Ｐゴシック" pitchFamily="34" charset="-128"/>
              </a:rPr>
              <a:t>Autobiography of a Shirtmaker</a:t>
            </a:r>
            <a:r>
              <a:rPr lang="en-GB" altLang="en-US" sz="2200" b="1" smtClean="0">
                <a:ea typeface="ＭＳ Ｐゴシック" pitchFamily="34" charset="-128"/>
              </a:rPr>
              <a:t>. Ed. Constance M. Fulmer and Margaret E. Barfield. New York: Garland, 1998. </a:t>
            </a:r>
            <a:endParaRPr lang="en-US" altLang="en-US" sz="2200" smtClean="0">
              <a:ea typeface="ＭＳ Ｐゴシック" pitchFamily="34" charset="-128"/>
            </a:endParaRPr>
          </a:p>
        </p:txBody>
      </p:sp>
      <p:sp>
        <p:nvSpPr>
          <p:cNvPr id="3" name="Content Placeholder 2"/>
          <p:cNvSpPr>
            <a:spLocks noGrp="1"/>
          </p:cNvSpPr>
          <p:nvPr>
            <p:ph idx="1"/>
          </p:nvPr>
        </p:nvSpPr>
        <p:spPr/>
        <p:txBody>
          <a:bodyPr/>
          <a:lstStyle/>
          <a:p>
            <a:pPr>
              <a:defRPr/>
            </a:pPr>
            <a:r>
              <a:rPr lang="en-US" altLang="en-US" smtClean="0">
                <a:latin typeface="Garamond" pitchFamily="18" charset="0"/>
                <a:ea typeface="ＭＳ Ｐゴシック" pitchFamily="34" charset="-128"/>
              </a:rPr>
              <a:t>For myself, the last six months have been purely wasted; I am thinking seriously at the end of the three years of turning over the shop to the work people, and trying again to live the life of a rational being. One day when I went to the Priory she said I was looking thin – I mustn’t vanish away because I was useful when I got patterns of silk [. . .] (</a:t>
            </a:r>
            <a:r>
              <a:rPr lang="en-US" altLang="en-US" i="1" smtClean="0">
                <a:latin typeface="Garamond" pitchFamily="18" charset="0"/>
                <a:ea typeface="ＭＳ Ｐゴシック" pitchFamily="34" charset="-128"/>
              </a:rPr>
              <a:t>Monument </a:t>
            </a:r>
            <a:r>
              <a:rPr lang="en-US" altLang="en-US" smtClean="0">
                <a:latin typeface="Garamond" pitchFamily="18" charset="0"/>
                <a:ea typeface="ＭＳ Ｐゴシック" pitchFamily="34" charset="-128"/>
              </a:rPr>
              <a:t>33-4)</a:t>
            </a:r>
            <a:endParaRPr lang="en-GB" altLang="en-US" smtClean="0">
              <a:latin typeface="Garamond" pitchFamily="18" charset="0"/>
              <a:ea typeface="ＭＳ Ｐゴシック" pitchFamily="34" charset="-128"/>
            </a:endParaRPr>
          </a:p>
          <a:p>
            <a:pPr>
              <a:defRPr/>
            </a:pPr>
            <a:endParaRPr lang="en-US" altLang="en-US" smtClean="0">
              <a:ea typeface="ＭＳ Ｐゴシック"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altLang="en-US" sz="2600" smtClean="0">
                <a:ea typeface="ＭＳ Ｐゴシック" pitchFamily="34" charset="-128"/>
              </a:rPr>
              <a:t>Edith Simcox. ‘Women’s Work and Women’s Wages’. </a:t>
            </a:r>
            <a:r>
              <a:rPr lang="en-GB" altLang="en-US" sz="2600" i="1" smtClean="0">
                <a:ea typeface="ＭＳ Ｐゴシック" pitchFamily="34" charset="-128"/>
              </a:rPr>
              <a:t>Longman’s Magazine</a:t>
            </a:r>
            <a:r>
              <a:rPr lang="en-GB" altLang="en-US" sz="2600" smtClean="0">
                <a:ea typeface="ＭＳ Ｐゴシック" pitchFamily="34" charset="-128"/>
              </a:rPr>
              <a:t> 10.57 (July 1887): 252-67. </a:t>
            </a:r>
            <a:br>
              <a:rPr lang="en-GB" altLang="en-US" sz="2600" smtClean="0">
                <a:ea typeface="ＭＳ Ｐゴシック" pitchFamily="34" charset="-128"/>
              </a:rPr>
            </a:br>
            <a:endParaRPr lang="en-US" altLang="en-US" sz="2600" smtClean="0">
              <a:ea typeface="ＭＳ Ｐゴシック" pitchFamily="34" charset="-128"/>
            </a:endParaRPr>
          </a:p>
        </p:txBody>
      </p:sp>
      <p:sp>
        <p:nvSpPr>
          <p:cNvPr id="3" name="Content Placeholder 2"/>
          <p:cNvSpPr>
            <a:spLocks noGrp="1"/>
          </p:cNvSpPr>
          <p:nvPr>
            <p:ph idx="1"/>
          </p:nvPr>
        </p:nvSpPr>
        <p:spPr>
          <a:xfrm>
            <a:off x="457200" y="1412875"/>
            <a:ext cx="8229600" cy="5184775"/>
          </a:xfrm>
        </p:spPr>
        <p:txBody>
          <a:bodyPr/>
          <a:lstStyle/>
          <a:p>
            <a:pPr algn="just">
              <a:defRPr/>
            </a:pPr>
            <a:r>
              <a:rPr lang="en-US" altLang="en-US" smtClean="0">
                <a:latin typeface="Garamond" pitchFamily="18" charset="0"/>
                <a:ea typeface="ＭＳ Ｐゴシック" pitchFamily="34" charset="-128"/>
              </a:rPr>
              <a:t>The organisation of women’s industry will help the community to understand that every sound economic principle applies to women as well as to men, and it is therefore hardly Utopian to believe that a good day may come, and even quickly, when we shall all see that the labour of starving workgirls is not really even ‘cheap’ while the conditions under which it is brought and sold are quite intolerably ‘nasty’, and such as must be relentlessly proscribed by any duly enlightened public opinion. (267)</a:t>
            </a:r>
            <a:endParaRPr lang="en-GB" altLang="en-US" smtClean="0">
              <a:latin typeface="Garamond" pitchFamily="18" charset="0"/>
              <a:ea typeface="ＭＳ Ｐゴシック" pitchFamily="34" charset="-128"/>
            </a:endParaRPr>
          </a:p>
          <a:p>
            <a:pPr>
              <a:defRPr/>
            </a:pPr>
            <a:endParaRPr lang="en-US" alt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Reading </a:t>
            </a:r>
            <a:r>
              <a:rPr lang="en-US" i="1" dirty="0" smtClean="0"/>
              <a:t>Middlemarch</a:t>
            </a:r>
            <a:endParaRPr lang="en-US" dirty="0"/>
          </a:p>
        </p:txBody>
      </p:sp>
      <p:pic>
        <p:nvPicPr>
          <p:cNvPr id="4" name="Content Placeholder 3" descr="images.jpe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altLang="en-US" sz="3000" b="1" smtClean="0">
                <a:ea typeface="ＭＳ Ｐゴシック" pitchFamily="34" charset="-128"/>
              </a:rPr>
              <a:t>Lawrenny, H. ‘</a:t>
            </a:r>
            <a:r>
              <a:rPr lang="en-GB" altLang="ja-JP" sz="3000" b="1" i="1" smtClean="0">
                <a:ea typeface="ＭＳ Ｐゴシック" pitchFamily="34" charset="-128"/>
              </a:rPr>
              <a:t>Middlemarch. A Study of Provincial Life</a:t>
            </a:r>
            <a:r>
              <a:rPr lang="en-GB" altLang="en-US" sz="3000" b="1" smtClean="0">
                <a:ea typeface="ＭＳ Ｐゴシック" pitchFamily="34" charset="-128"/>
              </a:rPr>
              <a:t>’</a:t>
            </a:r>
            <a:r>
              <a:rPr lang="en-GB" altLang="ja-JP" sz="3000" b="1" smtClean="0">
                <a:ea typeface="ＭＳ Ｐゴシック" pitchFamily="34" charset="-128"/>
              </a:rPr>
              <a:t>. </a:t>
            </a:r>
            <a:r>
              <a:rPr lang="en-GB" altLang="ja-JP" sz="3000" b="1" i="1" smtClean="0">
                <a:ea typeface="ＭＳ Ｐゴシック" pitchFamily="34" charset="-128"/>
              </a:rPr>
              <a:t>Academy</a:t>
            </a:r>
            <a:r>
              <a:rPr lang="en-GB" altLang="ja-JP" sz="3000" b="1" smtClean="0">
                <a:ea typeface="ＭＳ Ｐゴシック" pitchFamily="34" charset="-128"/>
              </a:rPr>
              <a:t> 4.63 (1 January 1873): 1-4.</a:t>
            </a:r>
            <a:br>
              <a:rPr lang="en-GB" altLang="ja-JP" sz="3000" b="1" smtClean="0">
                <a:ea typeface="ＭＳ Ｐゴシック" pitchFamily="34" charset="-128"/>
              </a:rPr>
            </a:br>
            <a:endParaRPr lang="en-US" altLang="en-US" sz="3000" b="1" smtClean="0">
              <a:ea typeface="ＭＳ Ｐゴシック" pitchFamily="34" charset="-128"/>
            </a:endParaRPr>
          </a:p>
        </p:txBody>
      </p:sp>
      <p:sp>
        <p:nvSpPr>
          <p:cNvPr id="3" name="Content Placeholder 2"/>
          <p:cNvSpPr>
            <a:spLocks noGrp="1"/>
          </p:cNvSpPr>
          <p:nvPr>
            <p:ph idx="1"/>
          </p:nvPr>
        </p:nvSpPr>
        <p:spPr/>
        <p:txBody>
          <a:bodyPr/>
          <a:lstStyle/>
          <a:p>
            <a:pPr algn="just">
              <a:defRPr/>
            </a:pPr>
            <a:r>
              <a:rPr lang="en-US" altLang="en-US" sz="4000" smtClean="0">
                <a:latin typeface="Garamond" pitchFamily="18" charset="0"/>
                <a:ea typeface="ＭＳ Ｐゴシック" pitchFamily="34" charset="-128"/>
              </a:rPr>
              <a:t>inspire us with the same confidence as truths we can verify for ourselves. For that reason alone, on the mere point of artistic harmony of construction, we should rate the last work as the greatest; and to say that </a:t>
            </a:r>
            <a:r>
              <a:rPr lang="en-US" altLang="en-US" sz="4000" i="1" smtClean="0">
                <a:latin typeface="Garamond" pitchFamily="18" charset="0"/>
                <a:ea typeface="ＭＳ Ｐゴシック" pitchFamily="34" charset="-128"/>
              </a:rPr>
              <a:t>Middlemarch </a:t>
            </a:r>
            <a:r>
              <a:rPr lang="en-US" altLang="en-US" sz="4000" smtClean="0">
                <a:latin typeface="Garamond" pitchFamily="18" charset="0"/>
                <a:ea typeface="ＭＳ Ｐゴシック" pitchFamily="34" charset="-128"/>
              </a:rPr>
              <a:t>is George Eliot’s’ greatest work</a:t>
            </a:r>
            <a:r>
              <a:rPr lang="en-GB" altLang="en-US" sz="4000" smtClean="0">
                <a:latin typeface="Garamond" pitchFamily="18" charset="0"/>
                <a:ea typeface="ＭＳ Ｐゴシック" pitchFamily="34" charset="-128"/>
              </a:rPr>
              <a:t>. (1)</a:t>
            </a:r>
            <a:endParaRPr lang="en-US" altLang="en-US" sz="4000" smtClean="0">
              <a:latin typeface="Garamond" pitchFamily="18" charset="0"/>
              <a:ea typeface="ＭＳ Ｐゴシック"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altLang="en-US" sz="2600" b="1" smtClean="0">
                <a:ea typeface="ＭＳ Ｐゴシック" pitchFamily="34" charset="-128"/>
              </a:rPr>
              <a:t>Edith Simcox. ‘Eight Years of Co-Operative Shirtmaking’. </a:t>
            </a:r>
            <a:r>
              <a:rPr lang="en-GB" altLang="en-US" sz="2600" b="1" i="1" smtClean="0">
                <a:ea typeface="ＭＳ Ｐゴシック" pitchFamily="34" charset="-128"/>
              </a:rPr>
              <a:t>Nineteenth Century </a:t>
            </a:r>
            <a:r>
              <a:rPr lang="en-GB" altLang="en-US" sz="2600" b="1" smtClean="0">
                <a:ea typeface="ＭＳ Ｐゴシック" pitchFamily="34" charset="-128"/>
              </a:rPr>
              <a:t> 15.88 (June 1884): 1037-54. </a:t>
            </a:r>
            <a:br>
              <a:rPr lang="en-GB" altLang="en-US" sz="2600" b="1" smtClean="0">
                <a:ea typeface="ＭＳ Ｐゴシック" pitchFamily="34" charset="-128"/>
              </a:rPr>
            </a:br>
            <a:endParaRPr lang="en-US" altLang="en-US" sz="2600" b="1" smtClean="0">
              <a:ea typeface="ＭＳ Ｐゴシック" pitchFamily="34" charset="-128"/>
            </a:endParaRPr>
          </a:p>
        </p:txBody>
      </p:sp>
      <p:sp>
        <p:nvSpPr>
          <p:cNvPr id="3" name="Content Placeholder 2"/>
          <p:cNvSpPr>
            <a:spLocks noGrp="1"/>
          </p:cNvSpPr>
          <p:nvPr>
            <p:ph idx="1"/>
          </p:nvPr>
        </p:nvSpPr>
        <p:spPr/>
        <p:txBody>
          <a:bodyPr/>
          <a:lstStyle/>
          <a:p>
            <a:pPr algn="just">
              <a:defRPr/>
            </a:pPr>
            <a:r>
              <a:rPr lang="en-US" altLang="en-US" smtClean="0">
                <a:latin typeface="Garamond" pitchFamily="18" charset="0"/>
                <a:ea typeface="ＭＳ Ｐゴシック" pitchFamily="34" charset="-128"/>
              </a:rPr>
              <a:t>We began our quest in what appeared superficially the most desirable streets, and, as we descended gradually in the social scale, we found that we might have been accepted had we wanted a studio, or a school, or even a milliner’s shop, but as shirtmakers we must betake ourselves to humbler and more expensive quarters. As idle amateurs, we could get a good house in a quiet street for 80</a:t>
            </a:r>
            <a:r>
              <a:rPr lang="en-US" altLang="en-US" i="1" smtClean="0">
                <a:latin typeface="Garamond" pitchFamily="18" charset="0"/>
                <a:ea typeface="ＭＳ Ｐゴシック" pitchFamily="34" charset="-128"/>
              </a:rPr>
              <a:t>l.</a:t>
            </a:r>
            <a:r>
              <a:rPr lang="en-US" altLang="en-US" smtClean="0">
                <a:latin typeface="Garamond" pitchFamily="18" charset="0"/>
                <a:ea typeface="ＭＳ Ｐゴシック" pitchFamily="34" charset="-128"/>
              </a:rPr>
              <a:t>, together with all the deferential civility due to highly ‘desirable tenants’. (10401-1)</a:t>
            </a:r>
            <a:endParaRPr lang="en-GB" altLang="en-US" smtClean="0">
              <a:latin typeface="Garamond" pitchFamily="18" charset="0"/>
              <a:ea typeface="ＭＳ Ｐゴシック"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altLang="en-US" sz="2600" b="1" smtClean="0">
                <a:ea typeface="ＭＳ Ｐゴシック" pitchFamily="34" charset="-128"/>
              </a:rPr>
              <a:t>Edith Simcox. ‘Eight Years of Co-Operative Shirtmaking’. </a:t>
            </a:r>
            <a:r>
              <a:rPr lang="en-GB" altLang="en-US" sz="2600" b="1" i="1" smtClean="0">
                <a:ea typeface="ＭＳ Ｐゴシック" pitchFamily="34" charset="-128"/>
              </a:rPr>
              <a:t>Nineteenth Century </a:t>
            </a:r>
            <a:r>
              <a:rPr lang="en-GB" altLang="en-US" sz="2600" b="1" smtClean="0">
                <a:ea typeface="ＭＳ Ｐゴシック" pitchFamily="34" charset="-128"/>
              </a:rPr>
              <a:t> 15.88 (June 1884): 1037-54. </a:t>
            </a:r>
            <a:br>
              <a:rPr lang="en-GB" altLang="en-US" sz="2600" b="1" smtClean="0">
                <a:ea typeface="ＭＳ Ｐゴシック" pitchFamily="34" charset="-128"/>
              </a:rPr>
            </a:br>
            <a:endParaRPr lang="en-US" altLang="en-US" sz="2600" b="1" smtClean="0">
              <a:ea typeface="ＭＳ Ｐゴシック" pitchFamily="34" charset="-128"/>
            </a:endParaRPr>
          </a:p>
        </p:txBody>
      </p:sp>
      <p:sp>
        <p:nvSpPr>
          <p:cNvPr id="3" name="Content Placeholder 2"/>
          <p:cNvSpPr>
            <a:spLocks noGrp="1"/>
          </p:cNvSpPr>
          <p:nvPr>
            <p:ph idx="1"/>
          </p:nvPr>
        </p:nvSpPr>
        <p:spPr/>
        <p:txBody>
          <a:bodyPr/>
          <a:lstStyle/>
          <a:p>
            <a:pPr algn="just">
              <a:defRPr/>
            </a:pPr>
            <a:r>
              <a:rPr lang="en-US" altLang="en-US" sz="3500" smtClean="0">
                <a:latin typeface="Garamond" pitchFamily="18" charset="0"/>
                <a:ea typeface="ＭＳ Ｐゴシック" pitchFamily="34" charset="-128"/>
              </a:rPr>
              <a:t>As working shirtmakers, after refreshing our radicalism with a glimpse of th’ oppressor’s scorn, the proud man’s contumely’, we were fortunate in securing half a house for 90</a:t>
            </a:r>
            <a:r>
              <a:rPr lang="en-US" altLang="en-US" sz="3500" i="1" smtClean="0">
                <a:latin typeface="Garamond" pitchFamily="18" charset="0"/>
                <a:ea typeface="ＭＳ Ｐゴシック" pitchFamily="34" charset="-128"/>
              </a:rPr>
              <a:t>l.</a:t>
            </a:r>
            <a:r>
              <a:rPr lang="en-US" altLang="en-US" sz="3500" smtClean="0">
                <a:latin typeface="Garamond" pitchFamily="18" charset="0"/>
                <a:ea typeface="ＭＳ Ｐゴシック" pitchFamily="34" charset="-128"/>
              </a:rPr>
              <a:t>, under a landlord whose exceptional amenity explained itself afterwards when we learned he was an admirer of George Eliot’s works. (1041)</a:t>
            </a:r>
            <a:endParaRPr lang="en-GB" altLang="en-US" sz="3500" smtClean="0">
              <a:latin typeface="Garamond" pitchFamily="18" charset="0"/>
              <a:ea typeface="ＭＳ Ｐゴシック" pitchFamily="34" charset="-128"/>
            </a:endParaRPr>
          </a:p>
          <a:p>
            <a:pPr>
              <a:defRPr/>
            </a:pPr>
            <a:endParaRPr lang="en-US" altLang="en-US" smtClean="0">
              <a:ea typeface="ＭＳ Ｐゴシック"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altLang="en-US" sz="4000" b="1" smtClean="0">
                <a:ea typeface="ＭＳ Ｐゴシック" pitchFamily="34" charset="-128"/>
              </a:rPr>
              <a:t>The Pragmatics of Simcox’s Labour</a:t>
            </a:r>
          </a:p>
        </p:txBody>
      </p:sp>
      <p:pic>
        <p:nvPicPr>
          <p:cNvPr id="4" name="Content Placeholder 3" descr="images.jpeg"/>
          <p:cNvPicPr>
            <a:picLocks noGrp="1" noChangeAspect="1"/>
          </p:cNvPicPr>
          <p:nvPr>
            <p:ph idx="1"/>
          </p:nvPr>
        </p:nvPicPr>
        <p:blipFill>
          <a:blip r:embed="rId2" cstate="email">
            <a:extLst>
              <a:ext uri="{28A0092B-C50C-407E-A947-70E740481C1C}">
                <a14:useLocalDpi xmlns:a14="http://schemas.microsoft.com/office/drawing/2010/main"/>
              </a:ext>
            </a:extLst>
          </a:blip>
          <a:srcRect/>
          <a:stretch>
            <a:fillRect/>
          </a:stretch>
        </p:blip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GB" altLang="en-US" sz="3000" b="1" smtClean="0">
                <a:ea typeface="ＭＳ Ｐゴシック" pitchFamily="34" charset="-128"/>
              </a:rPr>
              <a:t>Lawrenny, H. ‘</a:t>
            </a:r>
            <a:r>
              <a:rPr lang="en-GB" altLang="ja-JP" sz="3000" b="1" i="1" smtClean="0">
                <a:ea typeface="ＭＳ Ｐゴシック" pitchFamily="34" charset="-128"/>
              </a:rPr>
              <a:t>Middlemarch. A Study of Provincial Life</a:t>
            </a:r>
            <a:r>
              <a:rPr lang="en-GB" altLang="en-US" sz="3000" b="1" smtClean="0">
                <a:ea typeface="ＭＳ Ｐゴシック" pitchFamily="34" charset="-128"/>
              </a:rPr>
              <a:t>’</a:t>
            </a:r>
            <a:r>
              <a:rPr lang="en-GB" altLang="ja-JP" sz="3000" b="1" smtClean="0">
                <a:ea typeface="ＭＳ Ｐゴシック" pitchFamily="34" charset="-128"/>
              </a:rPr>
              <a:t>. </a:t>
            </a:r>
            <a:r>
              <a:rPr lang="en-GB" altLang="ja-JP" sz="3000" b="1" i="1" smtClean="0">
                <a:ea typeface="ＭＳ Ｐゴシック" pitchFamily="34" charset="-128"/>
              </a:rPr>
              <a:t>Academy</a:t>
            </a:r>
            <a:r>
              <a:rPr lang="en-GB" altLang="ja-JP" sz="3000" b="1" smtClean="0">
                <a:ea typeface="ＭＳ Ｐゴシック" pitchFamily="34" charset="-128"/>
              </a:rPr>
              <a:t> 4.63 (1 January 1873): 1-4.</a:t>
            </a:r>
            <a:br>
              <a:rPr lang="en-GB" altLang="ja-JP" sz="3000" b="1" smtClean="0">
                <a:ea typeface="ＭＳ Ｐゴシック" pitchFamily="34" charset="-128"/>
              </a:rPr>
            </a:br>
            <a:endParaRPr lang="en-US" altLang="en-US" sz="3000" b="1" smtClean="0">
              <a:ea typeface="ＭＳ Ｐゴシック" pitchFamily="34" charset="-128"/>
            </a:endParaRPr>
          </a:p>
        </p:txBody>
      </p:sp>
      <p:sp>
        <p:nvSpPr>
          <p:cNvPr id="3" name="Content Placeholder 2"/>
          <p:cNvSpPr>
            <a:spLocks noGrp="1"/>
          </p:cNvSpPr>
          <p:nvPr>
            <p:ph idx="1"/>
          </p:nvPr>
        </p:nvSpPr>
        <p:spPr/>
        <p:txBody>
          <a:bodyPr/>
          <a:lstStyle/>
          <a:p>
            <a:pPr algn="just">
              <a:defRPr/>
            </a:pPr>
            <a:r>
              <a:rPr lang="en-US" altLang="en-US" sz="3500" smtClean="0">
                <a:ea typeface="ＭＳ Ｐゴシック" pitchFamily="34" charset="-128"/>
              </a:rPr>
              <a:t>[T]o keep society alive is perhaps a worthier mission than to cheer the declining years of Mr Casaubon; but to do more than keep it alive, to make it fit home for future Dorotheas, the present supply of such missionaries would have to be increased; and they are born, not made. (2)</a:t>
            </a:r>
            <a:endParaRPr lang="en-GB" altLang="en-US" sz="3500" smtClean="0">
              <a:ea typeface="ＭＳ Ｐゴシック" pitchFamily="34" charset="-128"/>
            </a:endParaRPr>
          </a:p>
          <a:p>
            <a:pPr>
              <a:defRPr/>
            </a:pPr>
            <a:endParaRPr lang="en-US" altLang="en-US" smtClean="0">
              <a:ea typeface="ＭＳ Ｐゴシック" pitchFamily="34" charset="-128"/>
            </a:endParaRP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2627</TotalTime>
  <Words>1660</Words>
  <Application>Microsoft Office PowerPoint</Application>
  <PresentationFormat>On-screen Show (4:3)</PresentationFormat>
  <Paragraphs>43</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ＭＳ Ｐゴシック</vt:lpstr>
      <vt:lpstr>Garamond</vt:lpstr>
      <vt:lpstr>Wingdings</vt:lpstr>
      <vt:lpstr>Calibri</vt:lpstr>
      <vt:lpstr>Times New Roman</vt:lpstr>
      <vt:lpstr>Edge</vt:lpstr>
      <vt:lpstr>Co-Operative Shirtmaking:  Edith Simcox, George Eliot and Community Building</vt:lpstr>
      <vt:lpstr>Diary by Simcox on Eliot’s and Lewes’s vist to Hamilton and Company, 13 February 1878  </vt:lpstr>
      <vt:lpstr>Edith Simcox. ‘Women’s Work and Women’s Wages’. Longman’s Magazine 10.57 (July 1887): 252-67.  </vt:lpstr>
      <vt:lpstr>Reading Middlemarch</vt:lpstr>
      <vt:lpstr>Lawrenny, H. ‘Middlemarch. A Study of Provincial Life’. Academy 4.63 (1 January 1873): 1-4. </vt:lpstr>
      <vt:lpstr>Edith Simcox. ‘Eight Years of Co-Operative Shirtmaking’. Nineteenth Century  15.88 (June 1884): 1037-54.  </vt:lpstr>
      <vt:lpstr>Edith Simcox. ‘Eight Years of Co-Operative Shirtmaking’. Nineteenth Century  15.88 (June 1884): 1037-54.  </vt:lpstr>
      <vt:lpstr>The Pragmatics of Simcox’s Labour</vt:lpstr>
      <vt:lpstr>Lawrenny, H. ‘Middlemarch. A Study of Provincial Life’. Academy 4.63 (1 January 1873): 1-4. </vt:lpstr>
      <vt:lpstr>Edith Simcox. ‘The Industrial Employment for Women’. Fraser’s Magazine 19.110 (February 1879): 246-55. </vt:lpstr>
      <vt:lpstr>Edith Simcox. ‘The Industrial Employment for Women’. Fraser’s Magazine 19.110 (February 1879): 246-55. </vt:lpstr>
      <vt:lpstr>G. W. M. Reynolds. The Seamstress; Or the White Slaves of England. London : J. Dicks, 1853. </vt:lpstr>
      <vt:lpstr>G. W. M. Reynolds. The Seamstress; Or the White Slaves of England. London : J. Dicks, 1853. </vt:lpstr>
      <vt:lpstr>  </vt:lpstr>
      <vt:lpstr>John Leech, Punch, December 1849</vt:lpstr>
      <vt:lpstr>Anna Elizabeth Blunden,  The Seamstress (1854)</vt:lpstr>
      <vt:lpstr>Charles West Cope, Home Dreams (1871)</vt:lpstr>
      <vt:lpstr>Edward Radford, Weary (c. 1873)</vt:lpstr>
      <vt:lpstr>Harkness, Margaret. A Manchester Shirtmaker: A Realistic Story of Today. London: Authors Cooperative Publishing, 1890.</vt:lpstr>
      <vt:lpstr>Edith Simcox. ‘Women’s Work and Women’s Wages’. Longman’s Magazine 10.57 (July 1887): 252-67. </vt:lpstr>
      <vt:lpstr>A Monument to the Memory of George Eliot: Edith J. Simcox’s  Autobiography of a Shirtmaker. Ed. Constance M. Fulmer and Margaret E. Barfield. New York: Garland, 1998. </vt:lpstr>
      <vt:lpstr>A Monument to the Memory of George Eliot: Edith J. Simcox’s  Autobiography of a Shirtmaker. Ed. Constance M. Fulmer and Margaret E. Barfield. New York: Garland, 1998. </vt:lpstr>
      <vt:lpstr>A Monument to the Memory of George Eliot: Edith J. Simcox’s  Autobiography of a Shirtmaker. Ed. Constance M. Fulmer and Margaret E. Barfield. New York: Garland, 1998. </vt:lpstr>
      <vt:lpstr>A Monument to the Memory of George Eliot: Edith J. Simcox’s  Autobiography of a Shirtmaker. Ed. Constance M. Fulmer and Margaret E. Barfield. New York: Garland, 1998.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Expectations and the Victorian Novel</dc:title>
  <dc:creator>John</dc:creator>
  <cp:lastModifiedBy>Richard Holding</cp:lastModifiedBy>
  <cp:revision>52</cp:revision>
  <dcterms:created xsi:type="dcterms:W3CDTF">2011-02-02T10:08:41Z</dcterms:created>
  <dcterms:modified xsi:type="dcterms:W3CDTF">2013-09-04T15:48:28Z</dcterms:modified>
</cp:coreProperties>
</file>