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handoutMasterIdLst>
    <p:handoutMasterId r:id="rId63"/>
  </p:handoutMasterIdLst>
  <p:sldIdLst>
    <p:sldId id="436" r:id="rId2"/>
    <p:sldId id="480" r:id="rId3"/>
    <p:sldId id="465" r:id="rId4"/>
    <p:sldId id="446" r:id="rId5"/>
    <p:sldId id="445" r:id="rId6"/>
    <p:sldId id="471" r:id="rId7"/>
    <p:sldId id="467" r:id="rId8"/>
    <p:sldId id="440" r:id="rId9"/>
    <p:sldId id="474" r:id="rId10"/>
    <p:sldId id="470" r:id="rId11"/>
    <p:sldId id="473" r:id="rId12"/>
    <p:sldId id="469" r:id="rId13"/>
    <p:sldId id="434" r:id="rId14"/>
    <p:sldId id="448" r:id="rId15"/>
    <p:sldId id="449" r:id="rId16"/>
    <p:sldId id="450" r:id="rId17"/>
    <p:sldId id="439" r:id="rId18"/>
    <p:sldId id="438" r:id="rId19"/>
    <p:sldId id="481" r:id="rId20"/>
    <p:sldId id="516" r:id="rId21"/>
    <p:sldId id="451" r:id="rId22"/>
    <p:sldId id="452" r:id="rId23"/>
    <p:sldId id="453" r:id="rId24"/>
    <p:sldId id="514" r:id="rId25"/>
    <p:sldId id="454" r:id="rId26"/>
    <p:sldId id="482" r:id="rId27"/>
    <p:sldId id="447" r:id="rId28"/>
    <p:sldId id="484" r:id="rId29"/>
    <p:sldId id="477" r:id="rId30"/>
    <p:sldId id="478" r:id="rId31"/>
    <p:sldId id="479" r:id="rId32"/>
    <p:sldId id="457" r:id="rId33"/>
    <p:sldId id="458" r:id="rId34"/>
    <p:sldId id="460" r:id="rId35"/>
    <p:sldId id="462" r:id="rId36"/>
    <p:sldId id="461" r:id="rId37"/>
    <p:sldId id="463" r:id="rId38"/>
    <p:sldId id="491" r:id="rId39"/>
    <p:sldId id="490" r:id="rId40"/>
    <p:sldId id="492" r:id="rId41"/>
    <p:sldId id="485" r:id="rId42"/>
    <p:sldId id="486" r:id="rId43"/>
    <p:sldId id="488" r:id="rId44"/>
    <p:sldId id="493" r:id="rId45"/>
    <p:sldId id="496" r:id="rId46"/>
    <p:sldId id="509" r:id="rId47"/>
    <p:sldId id="494" r:id="rId48"/>
    <p:sldId id="497" r:id="rId49"/>
    <p:sldId id="500" r:id="rId50"/>
    <p:sldId id="510" r:id="rId51"/>
    <p:sldId id="511" r:id="rId52"/>
    <p:sldId id="495" r:id="rId53"/>
    <p:sldId id="501" r:id="rId54"/>
    <p:sldId id="503" r:id="rId55"/>
    <p:sldId id="504" r:id="rId56"/>
    <p:sldId id="506" r:id="rId57"/>
    <p:sldId id="507" r:id="rId58"/>
    <p:sldId id="502" r:id="rId59"/>
    <p:sldId id="505" r:id="rId60"/>
    <p:sldId id="498" r:id="rId61"/>
    <p:sldId id="512" r:id="rId6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20"/>
      </p:cViewPr>
      <p:guideLst>
        <p:guide orient="horz" pos="2160"/>
        <p:guide pos="2880"/>
      </p:guideLst>
    </p:cSldViewPr>
  </p:slideViewPr>
  <p:notesTextViewPr>
    <p:cViewPr>
      <p:scale>
        <a:sx n="100" d="100"/>
        <a:sy n="100" d="100"/>
      </p:scale>
      <p:origin x="0" y="0"/>
    </p:cViewPr>
  </p:notesTextViewPr>
  <p:notesViewPr>
    <p:cSldViewPr>
      <p:cViewPr varScale="1">
        <p:scale>
          <a:sx n="77" d="100"/>
          <a:sy n="77" d="100"/>
        </p:scale>
        <p:origin x="-211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044F0-4626-4FDA-82B1-A1965D13460B}" type="doc">
      <dgm:prSet loTypeId="urn:microsoft.com/office/officeart/2009/3/layout/StepUpProcess" loCatId="process" qsTypeId="urn:microsoft.com/office/officeart/2005/8/quickstyle/3d9" qsCatId="3D" csTypeId="urn:microsoft.com/office/officeart/2005/8/colors/colorful4" csCatId="colorful" phldr="1"/>
      <dgm:spPr/>
      <dgm:t>
        <a:bodyPr/>
        <a:lstStyle/>
        <a:p>
          <a:endParaRPr lang="en-GB"/>
        </a:p>
      </dgm:t>
    </dgm:pt>
    <dgm:pt modelId="{12E14C1A-C40A-4029-A38E-E74AECEF4840}">
      <dgm:prSet phldrT="[Text]"/>
      <dgm:spPr/>
      <dgm:t>
        <a:bodyPr/>
        <a:lstStyle/>
        <a:p>
          <a:r>
            <a:rPr lang="en-GB" dirty="0" smtClean="0"/>
            <a:t>Tyre</a:t>
          </a:r>
          <a:endParaRPr lang="en-GB" dirty="0"/>
        </a:p>
      </dgm:t>
    </dgm:pt>
    <dgm:pt modelId="{66FE3934-EE00-4DA2-8A19-D67E4DEC3B2F}" type="parTrans" cxnId="{F02494B8-A22B-4983-BAA4-8EEB2170D6B0}">
      <dgm:prSet/>
      <dgm:spPr/>
      <dgm:t>
        <a:bodyPr/>
        <a:lstStyle/>
        <a:p>
          <a:endParaRPr lang="en-GB"/>
        </a:p>
      </dgm:t>
    </dgm:pt>
    <dgm:pt modelId="{BAF6617B-9921-40AA-9D8C-FFA3896B6A47}" type="sibTrans" cxnId="{F02494B8-A22B-4983-BAA4-8EEB2170D6B0}">
      <dgm:prSet/>
      <dgm:spPr/>
      <dgm:t>
        <a:bodyPr/>
        <a:lstStyle/>
        <a:p>
          <a:endParaRPr lang="en-GB"/>
        </a:p>
      </dgm:t>
    </dgm:pt>
    <dgm:pt modelId="{0D39E8D6-5FB2-49AB-B10E-1EAE30FE7372}">
      <dgm:prSet phldrT="[Text]" custT="1"/>
      <dgm:spPr/>
      <dgm:t>
        <a:bodyPr/>
        <a:lstStyle/>
        <a:p>
          <a:r>
            <a:rPr lang="en-GB" sz="3600" dirty="0" smtClean="0"/>
            <a:t>Venice</a:t>
          </a:r>
          <a:endParaRPr lang="en-GB" sz="3500" dirty="0"/>
        </a:p>
      </dgm:t>
    </dgm:pt>
    <dgm:pt modelId="{FFD60108-595F-466D-9A6C-F9D8D9EFFA33}" type="parTrans" cxnId="{6D764B25-9BEA-4E51-B37C-0234E92FBE86}">
      <dgm:prSet/>
      <dgm:spPr/>
      <dgm:t>
        <a:bodyPr/>
        <a:lstStyle/>
        <a:p>
          <a:endParaRPr lang="en-GB"/>
        </a:p>
      </dgm:t>
    </dgm:pt>
    <dgm:pt modelId="{E209B895-AA42-4D92-8EF1-D8B95112B67B}" type="sibTrans" cxnId="{6D764B25-9BEA-4E51-B37C-0234E92FBE86}">
      <dgm:prSet/>
      <dgm:spPr/>
      <dgm:t>
        <a:bodyPr/>
        <a:lstStyle/>
        <a:p>
          <a:endParaRPr lang="en-GB"/>
        </a:p>
      </dgm:t>
    </dgm:pt>
    <dgm:pt modelId="{BBA0B183-881E-4DF9-A5EF-4079EB6F219E}">
      <dgm:prSet phldrT="[Text]"/>
      <dgm:spPr/>
      <dgm:t>
        <a:bodyPr/>
        <a:lstStyle/>
        <a:p>
          <a:r>
            <a:rPr lang="en-GB" dirty="0" smtClean="0"/>
            <a:t>England</a:t>
          </a:r>
          <a:endParaRPr lang="en-GB" dirty="0"/>
        </a:p>
      </dgm:t>
    </dgm:pt>
    <dgm:pt modelId="{C7FA5437-8A0E-4CEB-9DFE-6BDDE2D29C40}" type="parTrans" cxnId="{DAD8DF1A-B284-434D-BFF3-592077AA7E4B}">
      <dgm:prSet/>
      <dgm:spPr/>
      <dgm:t>
        <a:bodyPr/>
        <a:lstStyle/>
        <a:p>
          <a:endParaRPr lang="en-GB"/>
        </a:p>
      </dgm:t>
    </dgm:pt>
    <dgm:pt modelId="{C70AE543-4D82-4B75-ADBF-24651BFD74B4}" type="sibTrans" cxnId="{DAD8DF1A-B284-434D-BFF3-592077AA7E4B}">
      <dgm:prSet/>
      <dgm:spPr/>
      <dgm:t>
        <a:bodyPr/>
        <a:lstStyle/>
        <a:p>
          <a:endParaRPr lang="en-GB"/>
        </a:p>
      </dgm:t>
    </dgm:pt>
    <dgm:pt modelId="{3F85078B-2E3B-480F-8548-4F5B64D8CE09}" type="pres">
      <dgm:prSet presAssocID="{AD7044F0-4626-4FDA-82B1-A1965D13460B}" presName="rootnode" presStyleCnt="0">
        <dgm:presLayoutVars>
          <dgm:chMax/>
          <dgm:chPref/>
          <dgm:dir/>
          <dgm:animLvl val="lvl"/>
        </dgm:presLayoutVars>
      </dgm:prSet>
      <dgm:spPr/>
      <dgm:t>
        <a:bodyPr/>
        <a:lstStyle/>
        <a:p>
          <a:endParaRPr lang="en-GB"/>
        </a:p>
      </dgm:t>
    </dgm:pt>
    <dgm:pt modelId="{1CC9E053-954D-40D9-948F-BEE84A368614}" type="pres">
      <dgm:prSet presAssocID="{12E14C1A-C40A-4029-A38E-E74AECEF4840}" presName="composite" presStyleCnt="0"/>
      <dgm:spPr/>
    </dgm:pt>
    <dgm:pt modelId="{9CE9E847-CB40-45C2-8386-3BAEC484CEBD}" type="pres">
      <dgm:prSet presAssocID="{12E14C1A-C40A-4029-A38E-E74AECEF4840}" presName="LShape" presStyleLbl="alignNode1" presStyleIdx="0" presStyleCnt="5"/>
      <dgm:spPr/>
    </dgm:pt>
    <dgm:pt modelId="{087420DB-EBEF-473C-A339-9E05EC17337F}" type="pres">
      <dgm:prSet presAssocID="{12E14C1A-C40A-4029-A38E-E74AECEF4840}" presName="ParentText" presStyleLbl="revTx" presStyleIdx="0" presStyleCnt="3">
        <dgm:presLayoutVars>
          <dgm:chMax val="0"/>
          <dgm:chPref val="0"/>
          <dgm:bulletEnabled val="1"/>
        </dgm:presLayoutVars>
      </dgm:prSet>
      <dgm:spPr/>
      <dgm:t>
        <a:bodyPr/>
        <a:lstStyle/>
        <a:p>
          <a:endParaRPr lang="en-GB"/>
        </a:p>
      </dgm:t>
    </dgm:pt>
    <dgm:pt modelId="{5963B892-DE1F-4A6C-A679-EFD6C2A230EB}" type="pres">
      <dgm:prSet presAssocID="{12E14C1A-C40A-4029-A38E-E74AECEF4840}" presName="Triangle" presStyleLbl="alignNode1" presStyleIdx="1" presStyleCnt="5"/>
      <dgm:spPr/>
    </dgm:pt>
    <dgm:pt modelId="{353BD21A-D4BE-45BF-AB8A-E108DA1AB1B3}" type="pres">
      <dgm:prSet presAssocID="{BAF6617B-9921-40AA-9D8C-FFA3896B6A47}" presName="sibTrans" presStyleCnt="0"/>
      <dgm:spPr/>
    </dgm:pt>
    <dgm:pt modelId="{73A31711-6628-4D47-8F8B-53DC00DF447F}" type="pres">
      <dgm:prSet presAssocID="{BAF6617B-9921-40AA-9D8C-FFA3896B6A47}" presName="space" presStyleCnt="0"/>
      <dgm:spPr/>
    </dgm:pt>
    <dgm:pt modelId="{E2711E2A-F1E5-4FA5-BA93-41A9E34F5969}" type="pres">
      <dgm:prSet presAssocID="{0D39E8D6-5FB2-49AB-B10E-1EAE30FE7372}" presName="composite" presStyleCnt="0"/>
      <dgm:spPr/>
    </dgm:pt>
    <dgm:pt modelId="{4ED99FB2-8E22-4B4A-BBCA-39D8C7A3A1CA}" type="pres">
      <dgm:prSet presAssocID="{0D39E8D6-5FB2-49AB-B10E-1EAE30FE7372}" presName="LShape" presStyleLbl="alignNode1" presStyleIdx="2" presStyleCnt="5"/>
      <dgm:spPr/>
    </dgm:pt>
    <dgm:pt modelId="{088C5F0B-6386-44A1-AE93-E6C0F364088F}" type="pres">
      <dgm:prSet presAssocID="{0D39E8D6-5FB2-49AB-B10E-1EAE30FE7372}" presName="ParentText" presStyleLbl="revTx" presStyleIdx="1" presStyleCnt="3">
        <dgm:presLayoutVars>
          <dgm:chMax val="0"/>
          <dgm:chPref val="0"/>
          <dgm:bulletEnabled val="1"/>
        </dgm:presLayoutVars>
      </dgm:prSet>
      <dgm:spPr/>
      <dgm:t>
        <a:bodyPr/>
        <a:lstStyle/>
        <a:p>
          <a:endParaRPr lang="en-GB"/>
        </a:p>
      </dgm:t>
    </dgm:pt>
    <dgm:pt modelId="{F7512E15-2E81-4725-B3B3-FAC41EBFD202}" type="pres">
      <dgm:prSet presAssocID="{0D39E8D6-5FB2-49AB-B10E-1EAE30FE7372}" presName="Triangle" presStyleLbl="alignNode1" presStyleIdx="3" presStyleCnt="5"/>
      <dgm:spPr/>
    </dgm:pt>
    <dgm:pt modelId="{B34EB193-9078-438F-9ADF-C41E358010C7}" type="pres">
      <dgm:prSet presAssocID="{E209B895-AA42-4D92-8EF1-D8B95112B67B}" presName="sibTrans" presStyleCnt="0"/>
      <dgm:spPr/>
    </dgm:pt>
    <dgm:pt modelId="{6D96F8F3-D591-49FB-8D6D-AD36F8D41409}" type="pres">
      <dgm:prSet presAssocID="{E209B895-AA42-4D92-8EF1-D8B95112B67B}" presName="space" presStyleCnt="0"/>
      <dgm:spPr/>
    </dgm:pt>
    <dgm:pt modelId="{49FC5B92-1CF6-4E6F-86D2-A2D4CFC74F4E}" type="pres">
      <dgm:prSet presAssocID="{BBA0B183-881E-4DF9-A5EF-4079EB6F219E}" presName="composite" presStyleCnt="0"/>
      <dgm:spPr/>
    </dgm:pt>
    <dgm:pt modelId="{1561FA06-FA14-491E-9266-FD5A3D01E3C9}" type="pres">
      <dgm:prSet presAssocID="{BBA0B183-881E-4DF9-A5EF-4079EB6F219E}" presName="LShape" presStyleLbl="alignNode1" presStyleIdx="4" presStyleCnt="5"/>
      <dgm:spPr/>
    </dgm:pt>
    <dgm:pt modelId="{828ACCA2-B6C5-4115-8D5E-1471BB07FA45}" type="pres">
      <dgm:prSet presAssocID="{BBA0B183-881E-4DF9-A5EF-4079EB6F219E}" presName="ParentText" presStyleLbl="revTx" presStyleIdx="2" presStyleCnt="3">
        <dgm:presLayoutVars>
          <dgm:chMax val="0"/>
          <dgm:chPref val="0"/>
          <dgm:bulletEnabled val="1"/>
        </dgm:presLayoutVars>
      </dgm:prSet>
      <dgm:spPr/>
      <dgm:t>
        <a:bodyPr/>
        <a:lstStyle/>
        <a:p>
          <a:endParaRPr lang="en-GB"/>
        </a:p>
      </dgm:t>
    </dgm:pt>
  </dgm:ptLst>
  <dgm:cxnLst>
    <dgm:cxn modelId="{6D764B25-9BEA-4E51-B37C-0234E92FBE86}" srcId="{AD7044F0-4626-4FDA-82B1-A1965D13460B}" destId="{0D39E8D6-5FB2-49AB-B10E-1EAE30FE7372}" srcOrd="1" destOrd="0" parTransId="{FFD60108-595F-466D-9A6C-F9D8D9EFFA33}" sibTransId="{E209B895-AA42-4D92-8EF1-D8B95112B67B}"/>
    <dgm:cxn modelId="{F02494B8-A22B-4983-BAA4-8EEB2170D6B0}" srcId="{AD7044F0-4626-4FDA-82B1-A1965D13460B}" destId="{12E14C1A-C40A-4029-A38E-E74AECEF4840}" srcOrd="0" destOrd="0" parTransId="{66FE3934-EE00-4DA2-8A19-D67E4DEC3B2F}" sibTransId="{BAF6617B-9921-40AA-9D8C-FFA3896B6A47}"/>
    <dgm:cxn modelId="{A35B0FD4-3039-4988-A91D-6E034CC3778F}" type="presOf" srcId="{12E14C1A-C40A-4029-A38E-E74AECEF4840}" destId="{087420DB-EBEF-473C-A339-9E05EC17337F}" srcOrd="0" destOrd="0" presId="urn:microsoft.com/office/officeart/2009/3/layout/StepUpProcess"/>
    <dgm:cxn modelId="{DF9699AE-5712-4F48-A650-C7F62F56634D}" type="presOf" srcId="{BBA0B183-881E-4DF9-A5EF-4079EB6F219E}" destId="{828ACCA2-B6C5-4115-8D5E-1471BB07FA45}" srcOrd="0" destOrd="0" presId="urn:microsoft.com/office/officeart/2009/3/layout/StepUpProcess"/>
    <dgm:cxn modelId="{F02593C8-A6FF-426E-B05C-6B8E234287E6}" type="presOf" srcId="{AD7044F0-4626-4FDA-82B1-A1965D13460B}" destId="{3F85078B-2E3B-480F-8548-4F5B64D8CE09}" srcOrd="0" destOrd="0" presId="urn:microsoft.com/office/officeart/2009/3/layout/StepUpProcess"/>
    <dgm:cxn modelId="{DAD8DF1A-B284-434D-BFF3-592077AA7E4B}" srcId="{AD7044F0-4626-4FDA-82B1-A1965D13460B}" destId="{BBA0B183-881E-4DF9-A5EF-4079EB6F219E}" srcOrd="2" destOrd="0" parTransId="{C7FA5437-8A0E-4CEB-9DFE-6BDDE2D29C40}" sibTransId="{C70AE543-4D82-4B75-ADBF-24651BFD74B4}"/>
    <dgm:cxn modelId="{53AA41C7-6D71-4215-B21C-CB146D124F0E}" type="presOf" srcId="{0D39E8D6-5FB2-49AB-B10E-1EAE30FE7372}" destId="{088C5F0B-6386-44A1-AE93-E6C0F364088F}" srcOrd="0" destOrd="0" presId="urn:microsoft.com/office/officeart/2009/3/layout/StepUpProcess"/>
    <dgm:cxn modelId="{73B99A0C-ED9E-45C9-BEFA-056BF70F16DA}" type="presParOf" srcId="{3F85078B-2E3B-480F-8548-4F5B64D8CE09}" destId="{1CC9E053-954D-40D9-948F-BEE84A368614}" srcOrd="0" destOrd="0" presId="urn:microsoft.com/office/officeart/2009/3/layout/StepUpProcess"/>
    <dgm:cxn modelId="{CD61A465-C3E6-422B-ABF6-56DDD5FB1F1D}" type="presParOf" srcId="{1CC9E053-954D-40D9-948F-BEE84A368614}" destId="{9CE9E847-CB40-45C2-8386-3BAEC484CEBD}" srcOrd="0" destOrd="0" presId="urn:microsoft.com/office/officeart/2009/3/layout/StepUpProcess"/>
    <dgm:cxn modelId="{5EAEF3A1-B764-4290-8160-65202AB3B525}" type="presParOf" srcId="{1CC9E053-954D-40D9-948F-BEE84A368614}" destId="{087420DB-EBEF-473C-A339-9E05EC17337F}" srcOrd="1" destOrd="0" presId="urn:microsoft.com/office/officeart/2009/3/layout/StepUpProcess"/>
    <dgm:cxn modelId="{2CE948B7-270B-40C0-B905-89381EE4278E}" type="presParOf" srcId="{1CC9E053-954D-40D9-948F-BEE84A368614}" destId="{5963B892-DE1F-4A6C-A679-EFD6C2A230EB}" srcOrd="2" destOrd="0" presId="urn:microsoft.com/office/officeart/2009/3/layout/StepUpProcess"/>
    <dgm:cxn modelId="{8771949A-BE66-4E17-8DB7-45F0F9D05170}" type="presParOf" srcId="{3F85078B-2E3B-480F-8548-4F5B64D8CE09}" destId="{353BD21A-D4BE-45BF-AB8A-E108DA1AB1B3}" srcOrd="1" destOrd="0" presId="urn:microsoft.com/office/officeart/2009/3/layout/StepUpProcess"/>
    <dgm:cxn modelId="{2D91C41C-BB58-4E40-BF06-9E27E1221BDA}" type="presParOf" srcId="{353BD21A-D4BE-45BF-AB8A-E108DA1AB1B3}" destId="{73A31711-6628-4D47-8F8B-53DC00DF447F}" srcOrd="0" destOrd="0" presId="urn:microsoft.com/office/officeart/2009/3/layout/StepUpProcess"/>
    <dgm:cxn modelId="{B886B62C-5F7F-4820-B8A4-13356ED926D2}" type="presParOf" srcId="{3F85078B-2E3B-480F-8548-4F5B64D8CE09}" destId="{E2711E2A-F1E5-4FA5-BA93-41A9E34F5969}" srcOrd="2" destOrd="0" presId="urn:microsoft.com/office/officeart/2009/3/layout/StepUpProcess"/>
    <dgm:cxn modelId="{BCC63CC0-6DEE-499F-BD05-EF96BC7B05EC}" type="presParOf" srcId="{E2711E2A-F1E5-4FA5-BA93-41A9E34F5969}" destId="{4ED99FB2-8E22-4B4A-BBCA-39D8C7A3A1CA}" srcOrd="0" destOrd="0" presId="urn:microsoft.com/office/officeart/2009/3/layout/StepUpProcess"/>
    <dgm:cxn modelId="{0CC2FF32-1F94-4CF0-91A6-71FB2BB87F9A}" type="presParOf" srcId="{E2711E2A-F1E5-4FA5-BA93-41A9E34F5969}" destId="{088C5F0B-6386-44A1-AE93-E6C0F364088F}" srcOrd="1" destOrd="0" presId="urn:microsoft.com/office/officeart/2009/3/layout/StepUpProcess"/>
    <dgm:cxn modelId="{B5246E9F-D2B9-4420-B5F6-526BD003676B}" type="presParOf" srcId="{E2711E2A-F1E5-4FA5-BA93-41A9E34F5969}" destId="{F7512E15-2E81-4725-B3B3-FAC41EBFD202}" srcOrd="2" destOrd="0" presId="urn:microsoft.com/office/officeart/2009/3/layout/StepUpProcess"/>
    <dgm:cxn modelId="{002B3473-D0BB-48FA-AF11-514C00A58599}" type="presParOf" srcId="{3F85078B-2E3B-480F-8548-4F5B64D8CE09}" destId="{B34EB193-9078-438F-9ADF-C41E358010C7}" srcOrd="3" destOrd="0" presId="urn:microsoft.com/office/officeart/2009/3/layout/StepUpProcess"/>
    <dgm:cxn modelId="{1387BCFB-1F28-4BE6-A634-7D2AD0D8AD6D}" type="presParOf" srcId="{B34EB193-9078-438F-9ADF-C41E358010C7}" destId="{6D96F8F3-D591-49FB-8D6D-AD36F8D41409}" srcOrd="0" destOrd="0" presId="urn:microsoft.com/office/officeart/2009/3/layout/StepUpProcess"/>
    <dgm:cxn modelId="{387941E4-1FCE-48D6-AB71-86B385857DB6}" type="presParOf" srcId="{3F85078B-2E3B-480F-8548-4F5B64D8CE09}" destId="{49FC5B92-1CF6-4E6F-86D2-A2D4CFC74F4E}" srcOrd="4" destOrd="0" presId="urn:microsoft.com/office/officeart/2009/3/layout/StepUpProcess"/>
    <dgm:cxn modelId="{BD6C0E2D-CFBB-4067-A9CD-AD30C5C21000}" type="presParOf" srcId="{49FC5B92-1CF6-4E6F-86D2-A2D4CFC74F4E}" destId="{1561FA06-FA14-491E-9266-FD5A3D01E3C9}" srcOrd="0" destOrd="0" presId="urn:microsoft.com/office/officeart/2009/3/layout/StepUpProcess"/>
    <dgm:cxn modelId="{DDE5271C-143F-4A7E-8891-6E5BDB08F816}" type="presParOf" srcId="{49FC5B92-1CF6-4E6F-86D2-A2D4CFC74F4E}" destId="{828ACCA2-B6C5-4115-8D5E-1471BB07FA4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7B17D9-1B1F-4112-9868-ACA8CD2A81C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0E7E6721-9BF1-49AE-BC3F-DCFC96C62169}">
      <dgm:prSet phldrT="[Text]"/>
      <dgm:spPr/>
      <dgm:t>
        <a:bodyPr/>
        <a:lstStyle/>
        <a:p>
          <a:r>
            <a:rPr lang="en-GB" dirty="0" smtClean="0"/>
            <a:t>Proper food &amp; housing</a:t>
          </a:r>
          <a:endParaRPr lang="en-GB" dirty="0"/>
        </a:p>
      </dgm:t>
    </dgm:pt>
    <dgm:pt modelId="{4C1BD93E-73D5-475F-A2B1-B56876CBA973}" type="parTrans" cxnId="{31238A23-D8B4-48AC-8309-9B0C6EDC3A17}">
      <dgm:prSet/>
      <dgm:spPr/>
      <dgm:t>
        <a:bodyPr/>
        <a:lstStyle/>
        <a:p>
          <a:endParaRPr lang="en-GB"/>
        </a:p>
      </dgm:t>
    </dgm:pt>
    <dgm:pt modelId="{09E72F5B-1DC6-4F1E-A92D-AD0266A39532}" type="sibTrans" cxnId="{31238A23-D8B4-48AC-8309-9B0C6EDC3A17}">
      <dgm:prSet/>
      <dgm:spPr/>
      <dgm:t>
        <a:bodyPr/>
        <a:lstStyle/>
        <a:p>
          <a:endParaRPr lang="en-GB"/>
        </a:p>
      </dgm:t>
    </dgm:pt>
    <dgm:pt modelId="{2CC72B4F-7843-4DDC-A051-9D10C1982AEF}">
      <dgm:prSet phldrT="[Text]"/>
      <dgm:spPr/>
      <dgm:t>
        <a:bodyPr/>
        <a:lstStyle/>
        <a:p>
          <a:r>
            <a:rPr lang="en-GB" dirty="0" smtClean="0"/>
            <a:t>Proper Rest</a:t>
          </a:r>
          <a:endParaRPr lang="en-GB" dirty="0"/>
        </a:p>
      </dgm:t>
    </dgm:pt>
    <dgm:pt modelId="{277701A9-64EC-49AA-974C-5962C016867B}" type="parTrans" cxnId="{7B286113-C0FD-44CA-99B1-977230BA4645}">
      <dgm:prSet/>
      <dgm:spPr/>
      <dgm:t>
        <a:bodyPr/>
        <a:lstStyle/>
        <a:p>
          <a:endParaRPr lang="en-GB"/>
        </a:p>
      </dgm:t>
    </dgm:pt>
    <dgm:pt modelId="{3DF2027D-811F-41BE-89CB-164B07F1DEBD}" type="sibTrans" cxnId="{7B286113-C0FD-44CA-99B1-977230BA4645}">
      <dgm:prSet/>
      <dgm:spPr/>
      <dgm:t>
        <a:bodyPr/>
        <a:lstStyle/>
        <a:p>
          <a:endParaRPr lang="en-GB"/>
        </a:p>
      </dgm:t>
    </dgm:pt>
    <dgm:pt modelId="{C0C9E49A-7DD6-44F6-AE2D-CDFFBA847454}">
      <dgm:prSet phldrT="[Text]"/>
      <dgm:spPr/>
      <dgm:t>
        <a:bodyPr/>
        <a:lstStyle/>
        <a:p>
          <a:r>
            <a:rPr lang="en-GB" dirty="0" smtClean="0"/>
            <a:t>Fair wages</a:t>
          </a:r>
          <a:endParaRPr lang="en-GB" dirty="0"/>
        </a:p>
      </dgm:t>
    </dgm:pt>
    <dgm:pt modelId="{5BF5B30C-5818-45A1-BC00-99DA8D928B3A}" type="parTrans" cxnId="{EBD152E0-52E6-45BB-A000-037713EE920C}">
      <dgm:prSet/>
      <dgm:spPr/>
      <dgm:t>
        <a:bodyPr/>
        <a:lstStyle/>
        <a:p>
          <a:endParaRPr lang="en-GB"/>
        </a:p>
      </dgm:t>
    </dgm:pt>
    <dgm:pt modelId="{0BDF6C1F-D349-4716-895E-83BCE550FF19}" type="sibTrans" cxnId="{EBD152E0-52E6-45BB-A000-037713EE920C}">
      <dgm:prSet/>
      <dgm:spPr/>
      <dgm:t>
        <a:bodyPr/>
        <a:lstStyle/>
        <a:p>
          <a:endParaRPr lang="en-GB"/>
        </a:p>
      </dgm:t>
    </dgm:pt>
    <dgm:pt modelId="{CBBE6116-0CC4-4B88-BB17-81F186308DE1}">
      <dgm:prSet phldrT="[Text]"/>
      <dgm:spPr/>
      <dgm:t>
        <a:bodyPr/>
        <a:lstStyle/>
        <a:p>
          <a:r>
            <a:rPr lang="en-GB" dirty="0" smtClean="0"/>
            <a:t>Beautiful Products</a:t>
          </a:r>
          <a:endParaRPr lang="en-GB" dirty="0"/>
        </a:p>
      </dgm:t>
    </dgm:pt>
    <dgm:pt modelId="{C231EF89-9340-4BEC-9E5F-87D08786FF3A}" type="parTrans" cxnId="{57F29F6C-1726-469C-857A-43651BE3686A}">
      <dgm:prSet/>
      <dgm:spPr/>
      <dgm:t>
        <a:bodyPr/>
        <a:lstStyle/>
        <a:p>
          <a:endParaRPr lang="en-GB"/>
        </a:p>
      </dgm:t>
    </dgm:pt>
    <dgm:pt modelId="{C3C551F5-B7D5-457D-8808-736F23058FB6}" type="sibTrans" cxnId="{57F29F6C-1726-469C-857A-43651BE3686A}">
      <dgm:prSet/>
      <dgm:spPr/>
      <dgm:t>
        <a:bodyPr/>
        <a:lstStyle/>
        <a:p>
          <a:endParaRPr lang="en-GB"/>
        </a:p>
      </dgm:t>
    </dgm:pt>
    <dgm:pt modelId="{4068EED0-3D68-4C3F-8AF8-107CE789974F}">
      <dgm:prSet phldrT="[Text]"/>
      <dgm:spPr/>
      <dgm:t>
        <a:bodyPr/>
        <a:lstStyle/>
        <a:p>
          <a:r>
            <a:rPr lang="en-GB" dirty="0" smtClean="0"/>
            <a:t>Educated workforce</a:t>
          </a:r>
          <a:endParaRPr lang="en-GB" dirty="0"/>
        </a:p>
      </dgm:t>
    </dgm:pt>
    <dgm:pt modelId="{A48E8D9D-7AAD-4094-837B-2084A97498D1}" type="parTrans" cxnId="{72C0BF91-525B-426A-99A5-B66E62CF03AB}">
      <dgm:prSet/>
      <dgm:spPr/>
      <dgm:t>
        <a:bodyPr/>
        <a:lstStyle/>
        <a:p>
          <a:endParaRPr lang="en-GB"/>
        </a:p>
      </dgm:t>
    </dgm:pt>
    <dgm:pt modelId="{EF468590-A2DB-4CD9-BF60-751F2B8E8C1B}" type="sibTrans" cxnId="{72C0BF91-525B-426A-99A5-B66E62CF03AB}">
      <dgm:prSet/>
      <dgm:spPr/>
      <dgm:t>
        <a:bodyPr/>
        <a:lstStyle/>
        <a:p>
          <a:endParaRPr lang="en-GB"/>
        </a:p>
      </dgm:t>
    </dgm:pt>
    <dgm:pt modelId="{CE02BE41-ED43-4B1B-B87A-226BCE024A38}" type="pres">
      <dgm:prSet presAssocID="{C27B17D9-1B1F-4112-9868-ACA8CD2A81CC}" presName="cycle" presStyleCnt="0">
        <dgm:presLayoutVars>
          <dgm:dir/>
          <dgm:resizeHandles val="exact"/>
        </dgm:presLayoutVars>
      </dgm:prSet>
      <dgm:spPr/>
      <dgm:t>
        <a:bodyPr/>
        <a:lstStyle/>
        <a:p>
          <a:endParaRPr lang="en-GB"/>
        </a:p>
      </dgm:t>
    </dgm:pt>
    <dgm:pt modelId="{5FBFA4BA-239B-4958-A73D-26F25A5AF27F}" type="pres">
      <dgm:prSet presAssocID="{0E7E6721-9BF1-49AE-BC3F-DCFC96C62169}" presName="dummy" presStyleCnt="0"/>
      <dgm:spPr/>
    </dgm:pt>
    <dgm:pt modelId="{E062EE49-F9B4-495A-9208-CA4A5BD916FC}" type="pres">
      <dgm:prSet presAssocID="{0E7E6721-9BF1-49AE-BC3F-DCFC96C62169}" presName="node" presStyleLbl="revTx" presStyleIdx="0" presStyleCnt="5">
        <dgm:presLayoutVars>
          <dgm:bulletEnabled val="1"/>
        </dgm:presLayoutVars>
      </dgm:prSet>
      <dgm:spPr/>
      <dgm:t>
        <a:bodyPr/>
        <a:lstStyle/>
        <a:p>
          <a:endParaRPr lang="en-GB"/>
        </a:p>
      </dgm:t>
    </dgm:pt>
    <dgm:pt modelId="{E04E2B5B-68B0-406B-93D5-9EC671C808D5}" type="pres">
      <dgm:prSet presAssocID="{09E72F5B-1DC6-4F1E-A92D-AD0266A39532}" presName="sibTrans" presStyleLbl="node1" presStyleIdx="0" presStyleCnt="5"/>
      <dgm:spPr/>
      <dgm:t>
        <a:bodyPr/>
        <a:lstStyle/>
        <a:p>
          <a:endParaRPr lang="en-GB"/>
        </a:p>
      </dgm:t>
    </dgm:pt>
    <dgm:pt modelId="{B58DE27B-8B51-4A8C-AF27-8791FD8BF2BA}" type="pres">
      <dgm:prSet presAssocID="{2CC72B4F-7843-4DDC-A051-9D10C1982AEF}" presName="dummy" presStyleCnt="0"/>
      <dgm:spPr/>
    </dgm:pt>
    <dgm:pt modelId="{A4CFE7E2-46F2-4617-9628-672E28D75226}" type="pres">
      <dgm:prSet presAssocID="{2CC72B4F-7843-4DDC-A051-9D10C1982AEF}" presName="node" presStyleLbl="revTx" presStyleIdx="1" presStyleCnt="5">
        <dgm:presLayoutVars>
          <dgm:bulletEnabled val="1"/>
        </dgm:presLayoutVars>
      </dgm:prSet>
      <dgm:spPr/>
      <dgm:t>
        <a:bodyPr/>
        <a:lstStyle/>
        <a:p>
          <a:endParaRPr lang="en-GB"/>
        </a:p>
      </dgm:t>
    </dgm:pt>
    <dgm:pt modelId="{BA76A702-D111-45A9-83AC-512E58AB727A}" type="pres">
      <dgm:prSet presAssocID="{3DF2027D-811F-41BE-89CB-164B07F1DEBD}" presName="sibTrans" presStyleLbl="node1" presStyleIdx="1" presStyleCnt="5"/>
      <dgm:spPr/>
      <dgm:t>
        <a:bodyPr/>
        <a:lstStyle/>
        <a:p>
          <a:endParaRPr lang="en-GB"/>
        </a:p>
      </dgm:t>
    </dgm:pt>
    <dgm:pt modelId="{A44BE19B-C0A3-409D-829B-DADE469A29DF}" type="pres">
      <dgm:prSet presAssocID="{C0C9E49A-7DD6-44F6-AE2D-CDFFBA847454}" presName="dummy" presStyleCnt="0"/>
      <dgm:spPr/>
    </dgm:pt>
    <dgm:pt modelId="{33F85FFA-3F83-4F25-89A0-56FCB4584275}" type="pres">
      <dgm:prSet presAssocID="{C0C9E49A-7DD6-44F6-AE2D-CDFFBA847454}" presName="node" presStyleLbl="revTx" presStyleIdx="2" presStyleCnt="5">
        <dgm:presLayoutVars>
          <dgm:bulletEnabled val="1"/>
        </dgm:presLayoutVars>
      </dgm:prSet>
      <dgm:spPr/>
      <dgm:t>
        <a:bodyPr/>
        <a:lstStyle/>
        <a:p>
          <a:endParaRPr lang="en-GB"/>
        </a:p>
      </dgm:t>
    </dgm:pt>
    <dgm:pt modelId="{97917261-33C7-4244-A50B-F5529A1952CE}" type="pres">
      <dgm:prSet presAssocID="{0BDF6C1F-D349-4716-895E-83BCE550FF19}" presName="sibTrans" presStyleLbl="node1" presStyleIdx="2" presStyleCnt="5"/>
      <dgm:spPr/>
      <dgm:t>
        <a:bodyPr/>
        <a:lstStyle/>
        <a:p>
          <a:endParaRPr lang="en-GB"/>
        </a:p>
      </dgm:t>
    </dgm:pt>
    <dgm:pt modelId="{3EB2D5E0-F33B-4085-9468-0A4E1E770428}" type="pres">
      <dgm:prSet presAssocID="{CBBE6116-0CC4-4B88-BB17-81F186308DE1}" presName="dummy" presStyleCnt="0"/>
      <dgm:spPr/>
    </dgm:pt>
    <dgm:pt modelId="{3561AA5A-7318-455A-9783-C7048B3A508B}" type="pres">
      <dgm:prSet presAssocID="{CBBE6116-0CC4-4B88-BB17-81F186308DE1}" presName="node" presStyleLbl="revTx" presStyleIdx="3" presStyleCnt="5">
        <dgm:presLayoutVars>
          <dgm:bulletEnabled val="1"/>
        </dgm:presLayoutVars>
      </dgm:prSet>
      <dgm:spPr/>
      <dgm:t>
        <a:bodyPr/>
        <a:lstStyle/>
        <a:p>
          <a:endParaRPr lang="en-GB"/>
        </a:p>
      </dgm:t>
    </dgm:pt>
    <dgm:pt modelId="{2DFF37EC-9BD2-4F9C-AFCA-99B10D0985B0}" type="pres">
      <dgm:prSet presAssocID="{C3C551F5-B7D5-457D-8808-736F23058FB6}" presName="sibTrans" presStyleLbl="node1" presStyleIdx="3" presStyleCnt="5"/>
      <dgm:spPr/>
      <dgm:t>
        <a:bodyPr/>
        <a:lstStyle/>
        <a:p>
          <a:endParaRPr lang="en-GB"/>
        </a:p>
      </dgm:t>
    </dgm:pt>
    <dgm:pt modelId="{DDDE68E7-9836-45D7-A525-C365A247789E}" type="pres">
      <dgm:prSet presAssocID="{4068EED0-3D68-4C3F-8AF8-107CE789974F}" presName="dummy" presStyleCnt="0"/>
      <dgm:spPr/>
    </dgm:pt>
    <dgm:pt modelId="{A43C4999-8988-42AF-950B-8DE070969236}" type="pres">
      <dgm:prSet presAssocID="{4068EED0-3D68-4C3F-8AF8-107CE789974F}" presName="node" presStyleLbl="revTx" presStyleIdx="4" presStyleCnt="5">
        <dgm:presLayoutVars>
          <dgm:bulletEnabled val="1"/>
        </dgm:presLayoutVars>
      </dgm:prSet>
      <dgm:spPr/>
      <dgm:t>
        <a:bodyPr/>
        <a:lstStyle/>
        <a:p>
          <a:endParaRPr lang="en-GB"/>
        </a:p>
      </dgm:t>
    </dgm:pt>
    <dgm:pt modelId="{9547AD87-F257-4994-99FE-FE7A2DCA9839}" type="pres">
      <dgm:prSet presAssocID="{EF468590-A2DB-4CD9-BF60-751F2B8E8C1B}" presName="sibTrans" presStyleLbl="node1" presStyleIdx="4" presStyleCnt="5"/>
      <dgm:spPr/>
      <dgm:t>
        <a:bodyPr/>
        <a:lstStyle/>
        <a:p>
          <a:endParaRPr lang="en-GB"/>
        </a:p>
      </dgm:t>
    </dgm:pt>
  </dgm:ptLst>
  <dgm:cxnLst>
    <dgm:cxn modelId="{2916FAE0-09C7-4A76-A3CE-0AF29B50DCC6}" type="presOf" srcId="{C27B17D9-1B1F-4112-9868-ACA8CD2A81CC}" destId="{CE02BE41-ED43-4B1B-B87A-226BCE024A38}" srcOrd="0" destOrd="0" presId="urn:microsoft.com/office/officeart/2005/8/layout/cycle1"/>
    <dgm:cxn modelId="{8841AE6A-ACC3-4C0D-94CD-D4BA8104D832}" type="presOf" srcId="{EF468590-A2DB-4CD9-BF60-751F2B8E8C1B}" destId="{9547AD87-F257-4994-99FE-FE7A2DCA9839}" srcOrd="0" destOrd="0" presId="urn:microsoft.com/office/officeart/2005/8/layout/cycle1"/>
    <dgm:cxn modelId="{EBD152E0-52E6-45BB-A000-037713EE920C}" srcId="{C27B17D9-1B1F-4112-9868-ACA8CD2A81CC}" destId="{C0C9E49A-7DD6-44F6-AE2D-CDFFBA847454}" srcOrd="2" destOrd="0" parTransId="{5BF5B30C-5818-45A1-BC00-99DA8D928B3A}" sibTransId="{0BDF6C1F-D349-4716-895E-83BCE550FF19}"/>
    <dgm:cxn modelId="{5931A87F-BABF-451F-B0BD-17637AE591DD}" type="presOf" srcId="{3DF2027D-811F-41BE-89CB-164B07F1DEBD}" destId="{BA76A702-D111-45A9-83AC-512E58AB727A}" srcOrd="0" destOrd="0" presId="urn:microsoft.com/office/officeart/2005/8/layout/cycle1"/>
    <dgm:cxn modelId="{72C0BF91-525B-426A-99A5-B66E62CF03AB}" srcId="{C27B17D9-1B1F-4112-9868-ACA8CD2A81CC}" destId="{4068EED0-3D68-4C3F-8AF8-107CE789974F}" srcOrd="4" destOrd="0" parTransId="{A48E8D9D-7AAD-4094-837B-2084A97498D1}" sibTransId="{EF468590-A2DB-4CD9-BF60-751F2B8E8C1B}"/>
    <dgm:cxn modelId="{1AEF13A7-4E7A-4207-A6E0-AECAFC21800C}" type="presOf" srcId="{0E7E6721-9BF1-49AE-BC3F-DCFC96C62169}" destId="{E062EE49-F9B4-495A-9208-CA4A5BD916FC}" srcOrd="0" destOrd="0" presId="urn:microsoft.com/office/officeart/2005/8/layout/cycle1"/>
    <dgm:cxn modelId="{731EB9C8-6E91-46BD-B0AA-AD31506F349A}" type="presOf" srcId="{0BDF6C1F-D349-4716-895E-83BCE550FF19}" destId="{97917261-33C7-4244-A50B-F5529A1952CE}" srcOrd="0" destOrd="0" presId="urn:microsoft.com/office/officeart/2005/8/layout/cycle1"/>
    <dgm:cxn modelId="{57F29F6C-1726-469C-857A-43651BE3686A}" srcId="{C27B17D9-1B1F-4112-9868-ACA8CD2A81CC}" destId="{CBBE6116-0CC4-4B88-BB17-81F186308DE1}" srcOrd="3" destOrd="0" parTransId="{C231EF89-9340-4BEC-9E5F-87D08786FF3A}" sibTransId="{C3C551F5-B7D5-457D-8808-736F23058FB6}"/>
    <dgm:cxn modelId="{06A45E48-A076-4D16-AF67-599ECD3FFB97}" type="presOf" srcId="{4068EED0-3D68-4C3F-8AF8-107CE789974F}" destId="{A43C4999-8988-42AF-950B-8DE070969236}" srcOrd="0" destOrd="0" presId="urn:microsoft.com/office/officeart/2005/8/layout/cycle1"/>
    <dgm:cxn modelId="{3CA7BAF8-7F11-4F68-B169-C7741EE76B6C}" type="presOf" srcId="{2CC72B4F-7843-4DDC-A051-9D10C1982AEF}" destId="{A4CFE7E2-46F2-4617-9628-672E28D75226}" srcOrd="0" destOrd="0" presId="urn:microsoft.com/office/officeart/2005/8/layout/cycle1"/>
    <dgm:cxn modelId="{31238A23-D8B4-48AC-8309-9B0C6EDC3A17}" srcId="{C27B17D9-1B1F-4112-9868-ACA8CD2A81CC}" destId="{0E7E6721-9BF1-49AE-BC3F-DCFC96C62169}" srcOrd="0" destOrd="0" parTransId="{4C1BD93E-73D5-475F-A2B1-B56876CBA973}" sibTransId="{09E72F5B-1DC6-4F1E-A92D-AD0266A39532}"/>
    <dgm:cxn modelId="{5C6CBC65-D6A2-405E-94F3-24239295BEBA}" type="presOf" srcId="{C3C551F5-B7D5-457D-8808-736F23058FB6}" destId="{2DFF37EC-9BD2-4F9C-AFCA-99B10D0985B0}" srcOrd="0" destOrd="0" presId="urn:microsoft.com/office/officeart/2005/8/layout/cycle1"/>
    <dgm:cxn modelId="{ABA4C564-06E7-48F0-B59E-A8C522A10582}" type="presOf" srcId="{CBBE6116-0CC4-4B88-BB17-81F186308DE1}" destId="{3561AA5A-7318-455A-9783-C7048B3A508B}" srcOrd="0" destOrd="0" presId="urn:microsoft.com/office/officeart/2005/8/layout/cycle1"/>
    <dgm:cxn modelId="{7B286113-C0FD-44CA-99B1-977230BA4645}" srcId="{C27B17D9-1B1F-4112-9868-ACA8CD2A81CC}" destId="{2CC72B4F-7843-4DDC-A051-9D10C1982AEF}" srcOrd="1" destOrd="0" parTransId="{277701A9-64EC-49AA-974C-5962C016867B}" sibTransId="{3DF2027D-811F-41BE-89CB-164B07F1DEBD}"/>
    <dgm:cxn modelId="{DC6204CE-5DE1-4448-864D-60A111B23F7B}" type="presOf" srcId="{C0C9E49A-7DD6-44F6-AE2D-CDFFBA847454}" destId="{33F85FFA-3F83-4F25-89A0-56FCB4584275}" srcOrd="0" destOrd="0" presId="urn:microsoft.com/office/officeart/2005/8/layout/cycle1"/>
    <dgm:cxn modelId="{EA79E478-DFFE-433B-AE08-9C3A24A4943D}" type="presOf" srcId="{09E72F5B-1DC6-4F1E-A92D-AD0266A39532}" destId="{E04E2B5B-68B0-406B-93D5-9EC671C808D5}" srcOrd="0" destOrd="0" presId="urn:microsoft.com/office/officeart/2005/8/layout/cycle1"/>
    <dgm:cxn modelId="{CCA8B907-3D89-4B3D-A003-889134645E8B}" type="presParOf" srcId="{CE02BE41-ED43-4B1B-B87A-226BCE024A38}" destId="{5FBFA4BA-239B-4958-A73D-26F25A5AF27F}" srcOrd="0" destOrd="0" presId="urn:microsoft.com/office/officeart/2005/8/layout/cycle1"/>
    <dgm:cxn modelId="{D9CC70B9-FF1B-414D-8AAC-280E48B2D9E7}" type="presParOf" srcId="{CE02BE41-ED43-4B1B-B87A-226BCE024A38}" destId="{E062EE49-F9B4-495A-9208-CA4A5BD916FC}" srcOrd="1" destOrd="0" presId="urn:microsoft.com/office/officeart/2005/8/layout/cycle1"/>
    <dgm:cxn modelId="{F2292E54-2E9A-439D-8B18-F711E1156A39}" type="presParOf" srcId="{CE02BE41-ED43-4B1B-B87A-226BCE024A38}" destId="{E04E2B5B-68B0-406B-93D5-9EC671C808D5}" srcOrd="2" destOrd="0" presId="urn:microsoft.com/office/officeart/2005/8/layout/cycle1"/>
    <dgm:cxn modelId="{B949D8AC-E950-4D26-B031-DEDEFE9EEFFE}" type="presParOf" srcId="{CE02BE41-ED43-4B1B-B87A-226BCE024A38}" destId="{B58DE27B-8B51-4A8C-AF27-8791FD8BF2BA}" srcOrd="3" destOrd="0" presId="urn:microsoft.com/office/officeart/2005/8/layout/cycle1"/>
    <dgm:cxn modelId="{BA481D3C-AAF0-46DF-B419-6D083307FA60}" type="presParOf" srcId="{CE02BE41-ED43-4B1B-B87A-226BCE024A38}" destId="{A4CFE7E2-46F2-4617-9628-672E28D75226}" srcOrd="4" destOrd="0" presId="urn:microsoft.com/office/officeart/2005/8/layout/cycle1"/>
    <dgm:cxn modelId="{FB6BCCA8-4101-4090-8931-6D043E66A14E}" type="presParOf" srcId="{CE02BE41-ED43-4B1B-B87A-226BCE024A38}" destId="{BA76A702-D111-45A9-83AC-512E58AB727A}" srcOrd="5" destOrd="0" presId="urn:microsoft.com/office/officeart/2005/8/layout/cycle1"/>
    <dgm:cxn modelId="{4B8634B2-AC1D-4768-B4B6-2716098E0C2A}" type="presParOf" srcId="{CE02BE41-ED43-4B1B-B87A-226BCE024A38}" destId="{A44BE19B-C0A3-409D-829B-DADE469A29DF}" srcOrd="6" destOrd="0" presId="urn:microsoft.com/office/officeart/2005/8/layout/cycle1"/>
    <dgm:cxn modelId="{49DA6F1E-051F-4736-BF73-DF5F54E358AF}" type="presParOf" srcId="{CE02BE41-ED43-4B1B-B87A-226BCE024A38}" destId="{33F85FFA-3F83-4F25-89A0-56FCB4584275}" srcOrd="7" destOrd="0" presId="urn:microsoft.com/office/officeart/2005/8/layout/cycle1"/>
    <dgm:cxn modelId="{54F76484-9520-4504-AF2B-F385D03ED672}" type="presParOf" srcId="{CE02BE41-ED43-4B1B-B87A-226BCE024A38}" destId="{97917261-33C7-4244-A50B-F5529A1952CE}" srcOrd="8" destOrd="0" presId="urn:microsoft.com/office/officeart/2005/8/layout/cycle1"/>
    <dgm:cxn modelId="{DD8ADEBC-F385-410D-833E-1076D244AADD}" type="presParOf" srcId="{CE02BE41-ED43-4B1B-B87A-226BCE024A38}" destId="{3EB2D5E0-F33B-4085-9468-0A4E1E770428}" srcOrd="9" destOrd="0" presId="urn:microsoft.com/office/officeart/2005/8/layout/cycle1"/>
    <dgm:cxn modelId="{9385AEB3-05A5-4946-8153-45339205F8F4}" type="presParOf" srcId="{CE02BE41-ED43-4B1B-B87A-226BCE024A38}" destId="{3561AA5A-7318-455A-9783-C7048B3A508B}" srcOrd="10" destOrd="0" presId="urn:microsoft.com/office/officeart/2005/8/layout/cycle1"/>
    <dgm:cxn modelId="{8D39624D-B648-403E-AA94-A93C41169F17}" type="presParOf" srcId="{CE02BE41-ED43-4B1B-B87A-226BCE024A38}" destId="{2DFF37EC-9BD2-4F9C-AFCA-99B10D0985B0}" srcOrd="11" destOrd="0" presId="urn:microsoft.com/office/officeart/2005/8/layout/cycle1"/>
    <dgm:cxn modelId="{34B46B09-950E-4FB4-A7C5-8287DAF1020B}" type="presParOf" srcId="{CE02BE41-ED43-4B1B-B87A-226BCE024A38}" destId="{DDDE68E7-9836-45D7-A525-C365A247789E}" srcOrd="12" destOrd="0" presId="urn:microsoft.com/office/officeart/2005/8/layout/cycle1"/>
    <dgm:cxn modelId="{DF425573-74EE-4F0F-A869-D5E81EEAF0E1}" type="presParOf" srcId="{CE02BE41-ED43-4B1B-B87A-226BCE024A38}" destId="{A43C4999-8988-42AF-950B-8DE070969236}" srcOrd="13" destOrd="0" presId="urn:microsoft.com/office/officeart/2005/8/layout/cycle1"/>
    <dgm:cxn modelId="{5F7D8D90-B83E-46B9-8990-9B97E162AE23}" type="presParOf" srcId="{CE02BE41-ED43-4B1B-B87A-226BCE024A38}" destId="{9547AD87-F257-4994-99FE-FE7A2DCA983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endParaRPr lang="en-GB" dirty="0"/>
          </a:p>
        </p:txBody>
      </p:sp>
    </p:spTree>
    <p:extLst>
      <p:ext uri="{BB962C8B-B14F-4D97-AF65-F5344CB8AC3E}">
        <p14:creationId xmlns:p14="http://schemas.microsoft.com/office/powerpoint/2010/main" val="23235260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5AC2B279-162F-4FD3-BAF2-CBC7133C3D3A}" type="datetimeFigureOut">
              <a:rPr lang="en-GB" smtClean="0"/>
              <a:pPr/>
              <a:t>04/09/2013</a:t>
            </a:fld>
            <a:endParaRPr lang="en-GB"/>
          </a:p>
        </p:txBody>
      </p:sp>
      <p:sp>
        <p:nvSpPr>
          <p:cNvPr id="17" name="Slide Number Placeholder 16"/>
          <p:cNvSpPr>
            <a:spLocks noGrp="1"/>
          </p:cNvSpPr>
          <p:nvPr>
            <p:ph type="sldNum" sz="quarter" idx="11"/>
          </p:nvPr>
        </p:nvSpPr>
        <p:spPr/>
        <p:txBody>
          <a:bodyPr/>
          <a:lstStyle/>
          <a:p>
            <a:fld id="{978CC3B0-90B3-4025-882A-D3B4C9C536AE}" type="slidenum">
              <a:rPr lang="en-GB" smtClean="0"/>
              <a:pPr/>
              <a:t>‹#›</a:t>
            </a:fld>
            <a:endParaRPr lang="en-GB"/>
          </a:p>
        </p:txBody>
      </p:sp>
      <p:sp>
        <p:nvSpPr>
          <p:cNvPr id="19" name="Footer Placeholder 1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2B279-162F-4FD3-BAF2-CBC7133C3D3A}" type="datetimeFigureOut">
              <a:rPr lang="en-GB" smtClean="0"/>
              <a:pPr/>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8CC3B0-90B3-4025-882A-D3B4C9C536A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2B279-162F-4FD3-BAF2-CBC7133C3D3A}" type="datetimeFigureOut">
              <a:rPr lang="en-GB" smtClean="0"/>
              <a:pPr/>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8CC3B0-90B3-4025-882A-D3B4C9C536AE}" type="slidenum">
              <a:rPr lang="en-GB" smtClean="0"/>
              <a:pPr/>
              <a:t>‹#›</a:t>
            </a:fld>
            <a:endParaRPr lang="en-GB"/>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5AC2B279-162F-4FD3-BAF2-CBC7133C3D3A}" type="datetimeFigureOut">
              <a:rPr lang="en-GB" smtClean="0"/>
              <a:pPr/>
              <a:t>04/09/2013</a:t>
            </a:fld>
            <a:endParaRPr lang="en-GB"/>
          </a:p>
        </p:txBody>
      </p:sp>
      <p:sp>
        <p:nvSpPr>
          <p:cNvPr id="12" name="Slide Number Placeholder 11"/>
          <p:cNvSpPr>
            <a:spLocks noGrp="1"/>
          </p:cNvSpPr>
          <p:nvPr>
            <p:ph type="sldNum" sz="quarter" idx="15"/>
          </p:nvPr>
        </p:nvSpPr>
        <p:spPr/>
        <p:txBody>
          <a:bodyPr/>
          <a:lstStyle/>
          <a:p>
            <a:fld id="{978CC3B0-90B3-4025-882A-D3B4C9C536AE}" type="slidenum">
              <a:rPr lang="en-GB" smtClean="0"/>
              <a:pPr/>
              <a:t>‹#›</a:t>
            </a:fld>
            <a:endParaRPr lang="en-GB"/>
          </a:p>
        </p:txBody>
      </p:sp>
      <p:sp>
        <p:nvSpPr>
          <p:cNvPr id="13" name="Footer Placeholder 12"/>
          <p:cNvSpPr>
            <a:spLocks noGrp="1"/>
          </p:cNvSpPr>
          <p:nvPr>
            <p:ph type="ftr" sz="quarter" idx="16"/>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AC2B279-162F-4FD3-BAF2-CBC7133C3D3A}" type="datetimeFigureOut">
              <a:rPr lang="en-GB" smtClean="0"/>
              <a:pPr/>
              <a:t>04/09/2013</a:t>
            </a:fld>
            <a:endParaRPr lang="en-GB"/>
          </a:p>
        </p:txBody>
      </p:sp>
      <p:sp>
        <p:nvSpPr>
          <p:cNvPr id="14" name="Slide Number Placeholder 13"/>
          <p:cNvSpPr>
            <a:spLocks noGrp="1"/>
          </p:cNvSpPr>
          <p:nvPr>
            <p:ph type="sldNum" sz="quarter" idx="11"/>
          </p:nvPr>
        </p:nvSpPr>
        <p:spPr/>
        <p:txBody>
          <a:bodyPr/>
          <a:lstStyle/>
          <a:p>
            <a:fld id="{978CC3B0-90B3-4025-882A-D3B4C9C536AE}" type="slidenum">
              <a:rPr lang="en-GB" smtClean="0"/>
              <a:pPr/>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5AC2B279-162F-4FD3-BAF2-CBC7133C3D3A}" type="datetimeFigureOut">
              <a:rPr lang="en-GB" smtClean="0"/>
              <a:pPr/>
              <a:t>04/09/2013</a:t>
            </a:fld>
            <a:endParaRPr lang="en-GB"/>
          </a:p>
        </p:txBody>
      </p:sp>
      <p:sp>
        <p:nvSpPr>
          <p:cNvPr id="12" name="Slide Number Placeholder 11"/>
          <p:cNvSpPr>
            <a:spLocks noGrp="1"/>
          </p:cNvSpPr>
          <p:nvPr>
            <p:ph type="sldNum" sz="quarter" idx="16"/>
          </p:nvPr>
        </p:nvSpPr>
        <p:spPr/>
        <p:txBody>
          <a:bodyPr/>
          <a:lstStyle/>
          <a:p>
            <a:fld id="{978CC3B0-90B3-4025-882A-D3B4C9C536AE}" type="slidenum">
              <a:rPr lang="en-GB" smtClean="0"/>
              <a:pPr/>
              <a:t>‹#›</a:t>
            </a:fld>
            <a:endParaRPr lang="en-GB"/>
          </a:p>
        </p:txBody>
      </p:sp>
      <p:sp>
        <p:nvSpPr>
          <p:cNvPr id="13" name="Footer Placeholder 12"/>
          <p:cNvSpPr>
            <a:spLocks noGrp="1"/>
          </p:cNvSpPr>
          <p:nvPr>
            <p:ph type="ftr" sz="quarter" idx="17"/>
          </p:nvPr>
        </p:nvSpPr>
        <p:spPr/>
        <p:txBody>
          <a:bodyPr/>
          <a:lstStyle/>
          <a:p>
            <a:endParaRPr lang="en-GB"/>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5AC2B279-162F-4FD3-BAF2-CBC7133C3D3A}" type="datetimeFigureOut">
              <a:rPr lang="en-GB" smtClean="0"/>
              <a:pPr/>
              <a:t>04/09/2013</a:t>
            </a:fld>
            <a:endParaRPr lang="en-GB"/>
          </a:p>
        </p:txBody>
      </p:sp>
      <p:sp>
        <p:nvSpPr>
          <p:cNvPr id="12" name="Slide Number Placeholder 11"/>
          <p:cNvSpPr>
            <a:spLocks noGrp="1"/>
          </p:cNvSpPr>
          <p:nvPr>
            <p:ph type="sldNum" sz="quarter" idx="17"/>
          </p:nvPr>
        </p:nvSpPr>
        <p:spPr/>
        <p:txBody>
          <a:bodyPr/>
          <a:lstStyle/>
          <a:p>
            <a:fld id="{978CC3B0-90B3-4025-882A-D3B4C9C536AE}" type="slidenum">
              <a:rPr lang="en-GB" smtClean="0"/>
              <a:pPr/>
              <a:t>‹#›</a:t>
            </a:fld>
            <a:endParaRPr lang="en-GB"/>
          </a:p>
        </p:txBody>
      </p:sp>
      <p:sp>
        <p:nvSpPr>
          <p:cNvPr id="13" name="Footer Placeholder 12"/>
          <p:cNvSpPr>
            <a:spLocks noGrp="1"/>
          </p:cNvSpPr>
          <p:nvPr>
            <p:ph type="ftr" sz="quarter" idx="18"/>
          </p:nvPr>
        </p:nvSpPr>
        <p:spPr/>
        <p:txBody>
          <a:bodyPr/>
          <a:lstStyle/>
          <a:p>
            <a:endParaRPr lang="en-GB"/>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5AC2B279-162F-4FD3-BAF2-CBC7133C3D3A}" type="datetimeFigureOut">
              <a:rPr lang="en-GB" smtClean="0"/>
              <a:pPr/>
              <a:t>04/09/2013</a:t>
            </a:fld>
            <a:endParaRPr lang="en-GB"/>
          </a:p>
        </p:txBody>
      </p:sp>
      <p:sp>
        <p:nvSpPr>
          <p:cNvPr id="16" name="Slide Number Placeholder 15"/>
          <p:cNvSpPr>
            <a:spLocks noGrp="1"/>
          </p:cNvSpPr>
          <p:nvPr>
            <p:ph type="sldNum" sz="quarter" idx="11"/>
          </p:nvPr>
        </p:nvSpPr>
        <p:spPr/>
        <p:txBody>
          <a:bodyPr/>
          <a:lstStyle/>
          <a:p>
            <a:fld id="{978CC3B0-90B3-4025-882A-D3B4C9C536AE}"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AC2B279-162F-4FD3-BAF2-CBC7133C3D3A}" type="datetimeFigureOut">
              <a:rPr lang="en-GB" smtClean="0"/>
              <a:pPr/>
              <a:t>04/09/2013</a:t>
            </a:fld>
            <a:endParaRPr lang="en-GB"/>
          </a:p>
        </p:txBody>
      </p:sp>
      <p:sp>
        <p:nvSpPr>
          <p:cNvPr id="8" name="Slide Number Placeholder 7"/>
          <p:cNvSpPr>
            <a:spLocks noGrp="1"/>
          </p:cNvSpPr>
          <p:nvPr>
            <p:ph type="sldNum" sz="quarter" idx="11"/>
          </p:nvPr>
        </p:nvSpPr>
        <p:spPr/>
        <p:txBody>
          <a:bodyPr/>
          <a:lstStyle/>
          <a:p>
            <a:fld id="{978CC3B0-90B3-4025-882A-D3B4C9C536AE}"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AC2B279-162F-4FD3-BAF2-CBC7133C3D3A}" type="datetimeFigureOut">
              <a:rPr lang="en-GB" smtClean="0"/>
              <a:pPr/>
              <a:t>04/09/2013</a:t>
            </a:fld>
            <a:endParaRPr lang="en-GB"/>
          </a:p>
        </p:txBody>
      </p:sp>
      <p:sp>
        <p:nvSpPr>
          <p:cNvPr id="19" name="Slide Number Placeholder 18"/>
          <p:cNvSpPr>
            <a:spLocks noGrp="1"/>
          </p:cNvSpPr>
          <p:nvPr>
            <p:ph type="sldNum" sz="quarter" idx="16"/>
          </p:nvPr>
        </p:nvSpPr>
        <p:spPr/>
        <p:txBody>
          <a:bodyPr/>
          <a:lstStyle/>
          <a:p>
            <a:fld id="{978CC3B0-90B3-4025-882A-D3B4C9C536AE}" type="slidenum">
              <a:rPr lang="en-GB" smtClean="0"/>
              <a:pPr/>
              <a:t>‹#›</a:t>
            </a:fld>
            <a:endParaRPr lang="en-GB"/>
          </a:p>
        </p:txBody>
      </p:sp>
      <p:sp>
        <p:nvSpPr>
          <p:cNvPr id="23" name="Footer Placeholder 22"/>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AC2B279-162F-4FD3-BAF2-CBC7133C3D3A}" type="datetimeFigureOut">
              <a:rPr lang="en-GB" smtClean="0"/>
              <a:pPr/>
              <a:t>04/09/2013</a:t>
            </a:fld>
            <a:endParaRPr lang="en-GB"/>
          </a:p>
        </p:txBody>
      </p:sp>
      <p:sp>
        <p:nvSpPr>
          <p:cNvPr id="14" name="Slide Number Placeholder 13"/>
          <p:cNvSpPr>
            <a:spLocks noGrp="1"/>
          </p:cNvSpPr>
          <p:nvPr>
            <p:ph type="sldNum" sz="quarter" idx="15"/>
          </p:nvPr>
        </p:nvSpPr>
        <p:spPr>
          <a:xfrm>
            <a:off x="4038600" y="6172200"/>
            <a:ext cx="1066800" cy="304800"/>
          </a:xfrm>
        </p:spPr>
        <p:txBody>
          <a:bodyPr/>
          <a:lstStyle/>
          <a:p>
            <a:fld id="{978CC3B0-90B3-4025-882A-D3B4C9C536AE}" type="slidenum">
              <a:rPr lang="en-GB" smtClean="0"/>
              <a:pPr/>
              <a:t>‹#›</a:t>
            </a:fld>
            <a:endParaRPr lang="en-GB"/>
          </a:p>
        </p:txBody>
      </p:sp>
      <p:sp>
        <p:nvSpPr>
          <p:cNvPr id="15" name="Footer Placeholder 14"/>
          <p:cNvSpPr>
            <a:spLocks noGrp="1"/>
          </p:cNvSpPr>
          <p:nvPr>
            <p:ph type="ftr" sz="quarter" idx="16"/>
          </p:nvPr>
        </p:nvSpPr>
        <p:spPr>
          <a:xfrm>
            <a:off x="1447800" y="6486525"/>
            <a:ext cx="6248400" cy="29210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5AC2B279-162F-4FD3-BAF2-CBC7133C3D3A}" type="datetimeFigureOut">
              <a:rPr lang="en-GB" smtClean="0"/>
              <a:pPr/>
              <a:t>04/09/2013</a:t>
            </a:fld>
            <a:endParaRPr lang="en-GB"/>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GB"/>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978CC3B0-90B3-4025-882A-D3B4C9C536AE}" type="slidenum">
              <a:rPr lang="en-GB" smtClean="0"/>
              <a:pPr/>
              <a:t>‹#›</a:t>
            </a:fld>
            <a:endParaRPr lang="en-GB"/>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ruskinatwalkley.org/" TargetMode="Externa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facebook.com/photo.php?fbid=391700844196045&amp;set=a.391700347529428.94922.100000683996271&amp;type=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useums-sheffield.org.uk/"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en 01213.JPG"/>
          <p:cNvPicPr>
            <a:picLocks noChangeAspect="1"/>
          </p:cNvPicPr>
          <p:nvPr/>
        </p:nvPicPr>
        <p:blipFill>
          <a:blip r:embed="rId2" cstate="print"/>
          <a:stretch>
            <a:fillRect/>
          </a:stretch>
        </p:blipFill>
        <p:spPr>
          <a:xfrm rot="16200000">
            <a:off x="1173778" y="-834490"/>
            <a:ext cx="6698224" cy="8686756"/>
          </a:xfrm>
          <a:prstGeom prst="rect">
            <a:avLst/>
          </a:prstGeom>
        </p:spPr>
      </p:pic>
      <p:sp>
        <p:nvSpPr>
          <p:cNvPr id="7" name="Subtitle 2"/>
          <p:cNvSpPr txBox="1">
            <a:spLocks/>
          </p:cNvSpPr>
          <p:nvPr/>
        </p:nvSpPr>
        <p:spPr>
          <a:xfrm>
            <a:off x="251520" y="260648"/>
            <a:ext cx="8496944" cy="1800200"/>
          </a:xfrm>
          <a:prstGeom prst="rect">
            <a:avLst/>
          </a:prstGeom>
          <a:solidFill>
            <a:srgbClr val="002060">
              <a:alpha val="47059"/>
            </a:srgbClr>
          </a:solidFill>
          <a:ln>
            <a:solidFill>
              <a:schemeClr val="accent5"/>
            </a:solidFill>
          </a:ln>
        </p:spPr>
        <p:txBody>
          <a:bodyPr vert="horz">
            <a:noAutofit/>
          </a:bodyPr>
          <a:lstStyle/>
          <a:p>
            <a:pPr algn="ctr"/>
            <a:r>
              <a:rPr lang="en-GB" sz="3600" dirty="0" smtClean="0"/>
              <a:t>‘The Nobleness of Dress’:</a:t>
            </a:r>
          </a:p>
          <a:p>
            <a:pPr algn="ctr"/>
            <a:r>
              <a:rPr lang="en-GB" sz="3600" dirty="0" smtClean="0"/>
              <a:t> Ruskin and Ideal Clothing </a:t>
            </a:r>
          </a:p>
          <a:p>
            <a:pPr algn="ctr"/>
            <a:r>
              <a:rPr lang="en-GB" sz="3600" dirty="0" smtClean="0"/>
              <a:t>in the Late Nineteenth Century </a:t>
            </a:r>
            <a:endParaRPr lang="en-GB" sz="3600" dirty="0"/>
          </a:p>
        </p:txBody>
      </p:sp>
      <p:pic>
        <p:nvPicPr>
          <p:cNvPr id="8" name="Picture 2" descr="http://ruskinlibrary.files.wordpress.com/2011/06/unknown-artist-portrait.jpg"/>
          <p:cNvPicPr>
            <a:picLocks noChangeAspect="1" noChangeArrowheads="1"/>
          </p:cNvPicPr>
          <p:nvPr/>
        </p:nvPicPr>
        <p:blipFill>
          <a:blip r:embed="rId3" cstate="print"/>
          <a:srcRect/>
          <a:stretch>
            <a:fillRect/>
          </a:stretch>
        </p:blipFill>
        <p:spPr bwMode="auto">
          <a:xfrm>
            <a:off x="3491880" y="2060848"/>
            <a:ext cx="2190750" cy="2914650"/>
          </a:xfrm>
          <a:prstGeom prst="rect">
            <a:avLst/>
          </a:prstGeom>
          <a:noFill/>
        </p:spPr>
      </p:pic>
      <p:sp>
        <p:nvSpPr>
          <p:cNvPr id="9" name="TextBox 8"/>
          <p:cNvSpPr txBox="1"/>
          <p:nvPr/>
        </p:nvSpPr>
        <p:spPr>
          <a:xfrm>
            <a:off x="2771800" y="4941168"/>
            <a:ext cx="4032448" cy="469359"/>
          </a:xfrm>
          <a:prstGeom prst="rect">
            <a:avLst/>
          </a:prstGeom>
          <a:noFill/>
        </p:spPr>
        <p:txBody>
          <a:bodyPr wrap="square" rtlCol="0">
            <a:spAutoFit/>
          </a:bodyPr>
          <a:lstStyle/>
          <a:p>
            <a:r>
              <a:rPr lang="en-GB" sz="1400" dirty="0" smtClean="0">
                <a:solidFill>
                  <a:schemeClr val="bg1"/>
                </a:solidFill>
              </a:rPr>
              <a:t>John Ruskin by an unknown artist. Ruskin Library</a:t>
            </a:r>
          </a:p>
          <a:p>
            <a:pPr algn="ctr"/>
            <a:r>
              <a:rPr lang="en-GB" sz="1000" dirty="0" smtClean="0">
                <a:solidFill>
                  <a:schemeClr val="bg1"/>
                </a:solidFill>
              </a:rPr>
              <a:t>http://ruskinlibrary.wordpress.com/</a:t>
            </a:r>
            <a:endParaRPr lang="en-GB" sz="1000" dirty="0">
              <a:solidFill>
                <a:schemeClr val="bg1"/>
              </a:solidFill>
            </a:endParaRPr>
          </a:p>
        </p:txBody>
      </p:sp>
      <p:sp>
        <p:nvSpPr>
          <p:cNvPr id="10" name="Subtitle 2"/>
          <p:cNvSpPr txBox="1">
            <a:spLocks/>
          </p:cNvSpPr>
          <p:nvPr/>
        </p:nvSpPr>
        <p:spPr>
          <a:xfrm>
            <a:off x="1043608" y="5517232"/>
            <a:ext cx="7128792" cy="1143000"/>
          </a:xfrm>
          <a:prstGeom prst="rect">
            <a:avLst/>
          </a:prstGeom>
          <a:solidFill>
            <a:srgbClr val="002060">
              <a:alpha val="47059"/>
            </a:srgbClr>
          </a:solidFill>
          <a:ln>
            <a:solidFill>
              <a:schemeClr val="accent5"/>
            </a:solidFill>
          </a:ln>
        </p:spPr>
        <p:txBody>
          <a:bodyPr vert="horz">
            <a:noAutofit/>
          </a:bodyPr>
          <a:lstStyle/>
          <a:p>
            <a:pPr lvl="0" algn="ctr">
              <a:spcBef>
                <a:spcPts val="600"/>
              </a:spcBef>
              <a:buClr>
                <a:schemeClr val="accent2"/>
              </a:buClr>
              <a:buSzPct val="85000"/>
            </a:pPr>
            <a:r>
              <a:rPr lang="en-GB" sz="3200" dirty="0" smtClean="0">
                <a:solidFill>
                  <a:schemeClr val="accent2">
                    <a:lumMod val="40000"/>
                    <a:lumOff val="60000"/>
                  </a:schemeClr>
                </a:solidFill>
              </a:rPr>
              <a:t>Rachel Dickinson</a:t>
            </a:r>
          </a:p>
          <a:p>
            <a:pPr lvl="0" algn="ctr">
              <a:spcBef>
                <a:spcPts val="600"/>
              </a:spcBef>
              <a:buClr>
                <a:schemeClr val="accent2"/>
              </a:buClr>
              <a:buSzPct val="85000"/>
            </a:pPr>
            <a:r>
              <a:rPr kumimoji="0" lang="en-GB" sz="3200" b="0" i="0" u="none" strike="noStrike" kern="1200" cap="none" spc="100" normalizeH="0" baseline="0" noProof="0" dirty="0" smtClean="0">
                <a:ln>
                  <a:noFill/>
                </a:ln>
                <a:solidFill>
                  <a:schemeClr val="accent2">
                    <a:lumMod val="40000"/>
                    <a:lumOff val="60000"/>
                  </a:schemeClr>
                </a:solidFill>
                <a:effectLst/>
                <a:uLnTx/>
                <a:uFillTx/>
                <a:latin typeface="+mn-lt"/>
                <a:ea typeface="+mn-ea"/>
                <a:cs typeface="+mn-cs"/>
              </a:rPr>
              <a:t>r.dickinson@mmu.ac.uk</a:t>
            </a:r>
            <a:endParaRPr kumimoji="0" lang="en-GB" sz="2800" b="0" i="0" u="none" strike="noStrike" kern="1200" cap="none" spc="100" normalizeH="0" baseline="0" noProof="0" dirty="0" smtClean="0">
              <a:ln>
                <a:noFill/>
              </a:ln>
              <a:solidFill>
                <a:schemeClr val="accent2">
                  <a:lumMod val="40000"/>
                  <a:lumOff val="6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Ruskin to </a:t>
            </a:r>
            <a:r>
              <a:rPr lang="en-GB" dirty="0" err="1" smtClean="0"/>
              <a:t>Somerscales</a:t>
            </a:r>
            <a:r>
              <a:rPr lang="en-GB" dirty="0" smtClean="0"/>
              <a:t/>
            </a:r>
            <a:br>
              <a:rPr lang="en-GB" dirty="0" smtClean="0"/>
            </a:br>
            <a:r>
              <a:rPr lang="en-GB" dirty="0" smtClean="0"/>
              <a:t> 4</a:t>
            </a:r>
            <a:r>
              <a:rPr lang="en-GB" baseline="30000" dirty="0" smtClean="0"/>
              <a:t>th</a:t>
            </a:r>
            <a:r>
              <a:rPr lang="en-GB" dirty="0" smtClean="0"/>
              <a:t> Feb 1876: </a:t>
            </a:r>
            <a:endParaRPr lang="en-GB" dirty="0"/>
          </a:p>
        </p:txBody>
      </p:sp>
      <p:pic>
        <p:nvPicPr>
          <p:cNvPr id="30722" name="Picture 2" descr="http://cat.lib.lancs.ac.uk/ruskin_images/1996P0907.jpg"/>
          <p:cNvPicPr>
            <a:picLocks noChangeAspect="1" noChangeArrowheads="1"/>
          </p:cNvPicPr>
          <p:nvPr/>
        </p:nvPicPr>
        <p:blipFill>
          <a:blip r:embed="rId2" cstate="print"/>
          <a:srcRect/>
          <a:stretch>
            <a:fillRect/>
          </a:stretch>
        </p:blipFill>
        <p:spPr bwMode="auto">
          <a:xfrm>
            <a:off x="0" y="2095500"/>
            <a:ext cx="3733800" cy="4762500"/>
          </a:xfrm>
          <a:prstGeom prst="rect">
            <a:avLst/>
          </a:prstGeom>
          <a:noFill/>
        </p:spPr>
      </p:pic>
      <p:sp>
        <p:nvSpPr>
          <p:cNvPr id="4" name="TextBox 3"/>
          <p:cNvSpPr txBox="1"/>
          <p:nvPr/>
        </p:nvSpPr>
        <p:spPr>
          <a:xfrm>
            <a:off x="4499992" y="2132856"/>
            <a:ext cx="4392488" cy="4062651"/>
          </a:xfrm>
          <a:prstGeom prst="rect">
            <a:avLst/>
          </a:prstGeom>
          <a:noFill/>
        </p:spPr>
        <p:txBody>
          <a:bodyPr wrap="square" rtlCol="0">
            <a:spAutoFit/>
          </a:bodyPr>
          <a:lstStyle/>
          <a:p>
            <a:r>
              <a:rPr lang="en-GB" sz="2400" dirty="0" smtClean="0"/>
              <a:t>‘Also, I send you five  peacocks breast feathers    .    Have you good [handy] moderate sized magnifying glasses? I’ll send you a lot for prizes  rewards for – let me see – Making so many yards of net  – knitting so many stockings [r ?] spinning so much flax – or </a:t>
            </a:r>
            <a:r>
              <a:rPr lang="en-GB" sz="2400" dirty="0" err="1" smtClean="0"/>
              <a:t>ropemaking</a:t>
            </a:r>
            <a:r>
              <a:rPr lang="en-GB" sz="2400" dirty="0" smtClean="0"/>
              <a:t> so much rope – as you shall judge proper.’</a:t>
            </a:r>
          </a:p>
          <a:p>
            <a:endParaRPr lang="en-GB" dirty="0"/>
          </a:p>
        </p:txBody>
      </p:sp>
      <p:sp>
        <p:nvSpPr>
          <p:cNvPr id="5" name="Rectangle 4"/>
          <p:cNvSpPr/>
          <p:nvPr/>
        </p:nvSpPr>
        <p:spPr>
          <a:xfrm>
            <a:off x="3851920" y="6119336"/>
            <a:ext cx="2545312" cy="738664"/>
          </a:xfrm>
          <a:prstGeom prst="rect">
            <a:avLst/>
          </a:prstGeom>
        </p:spPr>
        <p:txBody>
          <a:bodyPr wrap="none">
            <a:spAutoFit/>
          </a:bodyPr>
          <a:lstStyle/>
          <a:p>
            <a:pPr hangingPunct="0"/>
            <a:r>
              <a:rPr lang="en-GB" sz="1400" dirty="0" smtClean="0"/>
              <a:t>John Ruskin</a:t>
            </a:r>
          </a:p>
          <a:p>
            <a:pPr hangingPunct="0"/>
            <a:r>
              <a:rPr lang="en-GB" sz="1400" dirty="0" smtClean="0"/>
              <a:t>Peacock and falcon feathers, 1873</a:t>
            </a:r>
          </a:p>
          <a:p>
            <a:pPr hangingPunct="0"/>
            <a:r>
              <a:rPr lang="en-GB" sz="1400" dirty="0" smtClean="0"/>
              <a:t>Ruskin Foundation P907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Ruskin to </a:t>
            </a:r>
            <a:r>
              <a:rPr lang="en-GB" dirty="0" err="1" smtClean="0"/>
              <a:t>Somerscales</a:t>
            </a:r>
            <a:r>
              <a:rPr lang="en-GB" dirty="0" smtClean="0"/>
              <a:t/>
            </a:r>
            <a:br>
              <a:rPr lang="en-GB" dirty="0" smtClean="0"/>
            </a:br>
            <a:r>
              <a:rPr lang="en-GB" dirty="0" smtClean="0"/>
              <a:t> 15</a:t>
            </a:r>
            <a:r>
              <a:rPr lang="en-GB" baseline="30000" dirty="0" smtClean="0"/>
              <a:t>th</a:t>
            </a:r>
            <a:r>
              <a:rPr lang="en-GB" dirty="0" smtClean="0"/>
              <a:t> Feb. 1876: </a:t>
            </a:r>
            <a:endParaRPr lang="en-GB" dirty="0"/>
          </a:p>
        </p:txBody>
      </p:sp>
      <p:sp>
        <p:nvSpPr>
          <p:cNvPr id="4" name="TextBox 3"/>
          <p:cNvSpPr txBox="1"/>
          <p:nvPr/>
        </p:nvSpPr>
        <p:spPr>
          <a:xfrm>
            <a:off x="179512" y="1700808"/>
            <a:ext cx="5796136" cy="4801314"/>
          </a:xfrm>
          <a:prstGeom prst="rect">
            <a:avLst/>
          </a:prstGeom>
          <a:noFill/>
        </p:spPr>
        <p:txBody>
          <a:bodyPr wrap="square" rtlCol="0">
            <a:spAutoFit/>
          </a:bodyPr>
          <a:lstStyle/>
          <a:p>
            <a:r>
              <a:rPr lang="en-GB" sz="2400" dirty="0" smtClean="0"/>
              <a:t>‘I have sent you to day six stones, which when the magnifying glasses come, (before the end of the  week I hope) will I think give some of your little people notions about pretty stones that will be new to them.  The two large clear ones are native crystals of quartz, (rock-crystal) entirely untouched by the jeweller.  The three smaller polished ones are coarse fragments cut: of these the little glittering fairyland is only the rough outer surface seen within. but the  fibres in the two others are really metallic -    </a:t>
            </a:r>
            <a:r>
              <a:rPr lang="en-GB" sz="2400" dirty="0" err="1" smtClean="0"/>
              <a:t>oxid</a:t>
            </a:r>
            <a:r>
              <a:rPr lang="en-GB" sz="2400" dirty="0" smtClean="0"/>
              <a:t> of Titanium in needle crystals as fine as hair.’</a:t>
            </a:r>
          </a:p>
          <a:p>
            <a:endParaRPr lang="en-GB" dirty="0"/>
          </a:p>
        </p:txBody>
      </p:sp>
      <p:pic>
        <p:nvPicPr>
          <p:cNvPr id="30722" name="Picture 2" descr="http://www.guildofstgeorge.org.uk/uploads/images/Gallery/collection/collection4.jpg"/>
          <p:cNvPicPr>
            <a:picLocks noChangeAspect="1" noChangeArrowheads="1"/>
          </p:cNvPicPr>
          <p:nvPr/>
        </p:nvPicPr>
        <p:blipFill>
          <a:blip r:embed="rId2" cstate="print"/>
          <a:srcRect/>
          <a:stretch>
            <a:fillRect/>
          </a:stretch>
        </p:blipFill>
        <p:spPr bwMode="auto">
          <a:xfrm rot="16200000">
            <a:off x="5552780" y="2220896"/>
            <a:ext cx="3929852" cy="3155108"/>
          </a:xfrm>
          <a:prstGeom prst="rect">
            <a:avLst/>
          </a:prstGeom>
          <a:noFill/>
        </p:spPr>
      </p:pic>
      <p:sp>
        <p:nvSpPr>
          <p:cNvPr id="5" name="TextBox 4"/>
          <p:cNvSpPr txBox="1"/>
          <p:nvPr/>
        </p:nvSpPr>
        <p:spPr>
          <a:xfrm>
            <a:off x="6588224" y="5805264"/>
            <a:ext cx="2232248" cy="923330"/>
          </a:xfrm>
          <a:prstGeom prst="rect">
            <a:avLst/>
          </a:prstGeom>
          <a:noFill/>
        </p:spPr>
        <p:txBody>
          <a:bodyPr wrap="square" rtlCol="0">
            <a:spAutoFit/>
          </a:bodyPr>
          <a:lstStyle/>
          <a:p>
            <a:pPr algn="ctr"/>
            <a:r>
              <a:rPr lang="en-GB" dirty="0" smtClean="0"/>
              <a:t>Stones from Ruskin’s collection,</a:t>
            </a:r>
          </a:p>
          <a:p>
            <a:pPr algn="ctr"/>
            <a:r>
              <a:rPr lang="en-GB" dirty="0" smtClean="0"/>
              <a:t>Guild of St George</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9683" y="1772816"/>
            <a:ext cx="8229600" cy="4075176"/>
          </a:xfrm>
        </p:spPr>
        <p:txBody>
          <a:bodyPr/>
          <a:lstStyle/>
          <a:p>
            <a:pPr algn="ctr"/>
            <a:r>
              <a:rPr lang="en-GB" sz="3200" dirty="0" smtClean="0">
                <a:hlinkClick r:id="rId2"/>
              </a:rPr>
              <a:t>http://www.ruskinatwalkley.org</a:t>
            </a:r>
            <a:endParaRPr lang="en-GB" sz="3200" dirty="0" smtClean="0"/>
          </a:p>
          <a:p>
            <a:pPr algn="ctr"/>
            <a:r>
              <a:rPr lang="en-GB" sz="2800" dirty="0" smtClean="0"/>
              <a:t>Marcus </a:t>
            </a:r>
            <a:r>
              <a:rPr lang="en-GB" sz="2800" dirty="0" err="1" smtClean="0"/>
              <a:t>Waithe</a:t>
            </a:r>
            <a:r>
              <a:rPr lang="en-GB" sz="2800" dirty="0" smtClean="0"/>
              <a:t>, Magdalene College Cambridge</a:t>
            </a:r>
            <a:endParaRPr lang="en-GB" sz="2800" dirty="0"/>
          </a:p>
        </p:txBody>
      </p:sp>
      <p:pic>
        <p:nvPicPr>
          <p:cNvPr id="1025" name="Picture 1" descr="Ruskin at Walkley"/>
          <p:cNvPicPr>
            <a:picLocks noChangeAspect="1" noChangeArrowheads="1"/>
          </p:cNvPicPr>
          <p:nvPr/>
        </p:nvPicPr>
        <p:blipFill>
          <a:blip r:embed="rId3" cstate="print"/>
          <a:srcRect/>
          <a:stretch>
            <a:fillRect/>
          </a:stretch>
        </p:blipFill>
        <p:spPr bwMode="auto">
          <a:xfrm>
            <a:off x="26577" y="91817"/>
            <a:ext cx="5715000" cy="1076325"/>
          </a:xfrm>
          <a:prstGeom prst="rect">
            <a:avLst/>
          </a:prstGeom>
          <a:noFill/>
        </p:spPr>
      </p:pic>
      <p:pic>
        <p:nvPicPr>
          <p:cNvPr id="1027" name="Picture 3" descr="A woodgraving of the Ruskin Museum at Walkley"/>
          <p:cNvPicPr>
            <a:picLocks noChangeAspect="1" noChangeArrowheads="1"/>
          </p:cNvPicPr>
          <p:nvPr/>
        </p:nvPicPr>
        <p:blipFill>
          <a:blip r:embed="rId4" cstate="print"/>
          <a:srcRect/>
          <a:stretch>
            <a:fillRect/>
          </a:stretch>
        </p:blipFill>
        <p:spPr bwMode="auto">
          <a:xfrm>
            <a:off x="3429000" y="3140968"/>
            <a:ext cx="5715000" cy="3505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860032" y="2105890"/>
            <a:ext cx="3909120" cy="3950893"/>
          </a:xfrm>
        </p:spPr>
        <p:txBody>
          <a:bodyPr>
            <a:normAutofit fontScale="92500" lnSpcReduction="10000"/>
          </a:bodyPr>
          <a:lstStyle/>
          <a:p>
            <a:r>
              <a:rPr lang="en-GB" sz="4000" i="1" dirty="0" err="1" smtClean="0"/>
              <a:t>Fors</a:t>
            </a:r>
            <a:r>
              <a:rPr lang="en-GB" sz="4000" i="1" dirty="0" smtClean="0"/>
              <a:t> </a:t>
            </a:r>
            <a:r>
              <a:rPr lang="en-GB" sz="4000" dirty="0" smtClean="0"/>
              <a:t>95 (Oct. 1884)</a:t>
            </a:r>
          </a:p>
          <a:p>
            <a:pPr marL="0" indent="0">
              <a:buNone/>
            </a:pPr>
            <a:r>
              <a:rPr lang="en-GB" sz="2800" dirty="0" smtClean="0"/>
              <a:t>	</a:t>
            </a:r>
          </a:p>
          <a:p>
            <a:r>
              <a:rPr lang="en-GB" sz="2800" dirty="0" smtClean="0"/>
              <a:t>Illustration </a:t>
            </a:r>
          </a:p>
          <a:p>
            <a:r>
              <a:rPr lang="en-GB" sz="2800" dirty="0"/>
              <a:t>by Kate Greenaway</a:t>
            </a:r>
          </a:p>
          <a:p>
            <a:endParaRPr lang="en-GB" sz="2800" dirty="0" smtClean="0"/>
          </a:p>
          <a:p>
            <a:r>
              <a:rPr lang="en-GB" sz="2800" dirty="0" smtClean="0"/>
              <a:t>in the Library Edition, </a:t>
            </a:r>
          </a:p>
          <a:p>
            <a:endParaRPr lang="en-GB" sz="2800" dirty="0"/>
          </a:p>
          <a:p>
            <a:r>
              <a:rPr lang="en-GB" sz="2800" dirty="0"/>
              <a:t>(29.493)</a:t>
            </a:r>
          </a:p>
          <a:p>
            <a:pPr marL="0" indent="0">
              <a:buNone/>
            </a:pPr>
            <a:endParaRPr lang="en-GB" dirty="0"/>
          </a:p>
        </p:txBody>
      </p:sp>
      <p:sp>
        <p:nvSpPr>
          <p:cNvPr id="3" name="Title 2"/>
          <p:cNvSpPr>
            <a:spLocks noGrp="1"/>
          </p:cNvSpPr>
          <p:nvPr>
            <p:ph type="title"/>
          </p:nvPr>
        </p:nvSpPr>
        <p:spPr/>
        <p:txBody>
          <a:bodyPr>
            <a:normAutofit/>
          </a:bodyPr>
          <a:lstStyle/>
          <a:p>
            <a:r>
              <a:rPr lang="en-GB" sz="3200" dirty="0"/>
              <a:t>‘FORS INFANTIÆ’ </a:t>
            </a:r>
          </a:p>
        </p:txBody>
      </p:sp>
      <p:pic>
        <p:nvPicPr>
          <p:cNvPr id="1026" name="Picture 2"/>
          <p:cNvPicPr>
            <a:picLocks noChangeAspect="1" noChangeArrowheads="1"/>
          </p:cNvPicPr>
          <p:nvPr/>
        </p:nvPicPr>
        <p:blipFill>
          <a:blip r:embed="rId2" cstate="print"/>
          <a:srcRect/>
          <a:stretch>
            <a:fillRect/>
          </a:stretch>
        </p:blipFill>
        <p:spPr bwMode="auto">
          <a:xfrm>
            <a:off x="395536" y="2132856"/>
            <a:ext cx="3960440" cy="3652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352928" cy="378565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GB" sz="4000" dirty="0"/>
              <a:t>‘And lastly of needlework. I find among the materials of </a:t>
            </a:r>
            <a:r>
              <a:rPr lang="en-GB" sz="4000" i="1" dirty="0" err="1"/>
              <a:t>Fors</a:t>
            </a:r>
            <a:r>
              <a:rPr lang="en-GB" sz="4000" dirty="0"/>
              <a:t>, thrown together long since, but never used, the following sketch of what </a:t>
            </a:r>
            <a:r>
              <a:rPr lang="en-GB" sz="4000" dirty="0" smtClean="0"/>
              <a:t>the room of the Sheffield Museum, set apart for its illustration, was meant to contain:’</a:t>
            </a:r>
            <a:endParaRPr lang="en-GB" sz="4000" dirty="0"/>
          </a:p>
        </p:txBody>
      </p:sp>
      <p:pic>
        <p:nvPicPr>
          <p:cNvPr id="3" name="Picture 2" descr="Linen 0121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3600" y="3692992"/>
            <a:ext cx="3340400" cy="3136219"/>
          </a:xfrm>
          <a:prstGeom prst="rect">
            <a:avLst/>
          </a:prstGeom>
        </p:spPr>
      </p:pic>
      <p:sp>
        <p:nvSpPr>
          <p:cNvPr id="5" name="TextBox 4"/>
          <p:cNvSpPr txBox="1"/>
          <p:nvPr/>
        </p:nvSpPr>
        <p:spPr>
          <a:xfrm>
            <a:off x="2987824" y="4487804"/>
            <a:ext cx="216024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400" dirty="0" smtClean="0"/>
              <a:t>(</a:t>
            </a:r>
            <a:r>
              <a:rPr lang="en-GB" sz="2400" i="1" dirty="0" err="1" smtClean="0"/>
              <a:t>Fors</a:t>
            </a:r>
            <a:r>
              <a:rPr lang="en-GB" sz="2400" i="1" dirty="0" smtClean="0"/>
              <a:t> 95, </a:t>
            </a:r>
            <a:r>
              <a:rPr lang="en-GB" sz="2400" dirty="0" smtClean="0"/>
              <a:t>29.509)</a:t>
            </a:r>
            <a:endParaRPr lang="en-GB" dirty="0"/>
          </a:p>
        </p:txBody>
      </p:sp>
    </p:spTree>
    <p:extLst>
      <p:ext uri="{BB962C8B-B14F-4D97-AF65-F5344CB8AC3E}">
        <p14:creationId xmlns:p14="http://schemas.microsoft.com/office/powerpoint/2010/main" val="1848093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31440"/>
            <a:ext cx="5405312" cy="779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52120" y="0"/>
            <a:ext cx="3168352" cy="6124754"/>
          </a:xfrm>
          <a:prstGeom prst="rect">
            <a:avLst/>
          </a:prstGeom>
          <a:gradFill>
            <a:gsLst>
              <a:gs pos="12000">
                <a:schemeClr val="dk1">
                  <a:shade val="63000"/>
                  <a:satMod val="110000"/>
                  <a:alpha val="27000"/>
                </a:schemeClr>
              </a:gs>
              <a:gs pos="40000">
                <a:schemeClr val="dk1">
                  <a:shade val="90000"/>
                  <a:satMod val="120000"/>
                </a:schemeClr>
              </a:gs>
              <a:gs pos="53000">
                <a:schemeClr val="dk1">
                  <a:shade val="100000"/>
                  <a:satMod val="128000"/>
                </a:schemeClr>
              </a:gs>
              <a:gs pos="65000">
                <a:schemeClr val="dk1">
                  <a:shade val="100000"/>
                  <a:satMod val="128000"/>
                </a:schemeClr>
              </a:gs>
              <a:gs pos="84000">
                <a:schemeClr val="dk1">
                  <a:shade val="90000"/>
                  <a:satMod val="120000"/>
                </a:schemeClr>
              </a:gs>
              <a:gs pos="100000">
                <a:schemeClr val="dk1">
                  <a:shade val="63000"/>
                  <a:satMod val="110000"/>
                </a:schemeClr>
              </a:gs>
            </a:gsLst>
          </a:gradFill>
        </p:spPr>
        <p:style>
          <a:lnRef idx="1">
            <a:schemeClr val="dk1"/>
          </a:lnRef>
          <a:fillRef idx="3">
            <a:schemeClr val="dk1"/>
          </a:fillRef>
          <a:effectRef idx="2">
            <a:schemeClr val="dk1"/>
          </a:effectRef>
          <a:fontRef idx="minor">
            <a:schemeClr val="lt1"/>
          </a:fontRef>
        </p:style>
        <p:txBody>
          <a:bodyPr wrap="square">
            <a:spAutoFit/>
          </a:bodyPr>
          <a:lstStyle/>
          <a:p>
            <a:r>
              <a:rPr lang="en-GB" sz="2800" dirty="0" smtClean="0"/>
              <a:t>‘All </a:t>
            </a:r>
            <a:r>
              <a:rPr lang="en-GB" sz="2800" dirty="0"/>
              <a:t>the acicular art of nations – savage and civilized—from Lapland boot, letting in no snow or water, to Turkey cushion bossed with pearl,—to valance of Venice gold in needlework,—to the counterpanes and samplers of our own lovely </a:t>
            </a:r>
            <a:r>
              <a:rPr lang="en-GB" sz="2800" dirty="0" smtClean="0"/>
              <a:t>ancestresses…’ </a:t>
            </a:r>
            <a:endParaRPr lang="en-GB" sz="2800" dirty="0"/>
          </a:p>
          <a:p>
            <a:r>
              <a:rPr lang="en-GB" sz="2800" dirty="0"/>
              <a:t> </a:t>
            </a:r>
          </a:p>
        </p:txBody>
      </p:sp>
      <p:sp>
        <p:nvSpPr>
          <p:cNvPr id="3" name="TextBox 2"/>
          <p:cNvSpPr txBox="1"/>
          <p:nvPr/>
        </p:nvSpPr>
        <p:spPr>
          <a:xfrm>
            <a:off x="6804248" y="5805264"/>
            <a:ext cx="216024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400" dirty="0" smtClean="0"/>
              <a:t>(</a:t>
            </a:r>
            <a:r>
              <a:rPr lang="en-GB" sz="2400" i="1" dirty="0" err="1" smtClean="0"/>
              <a:t>Fors</a:t>
            </a:r>
            <a:r>
              <a:rPr lang="en-GB" sz="2400" i="1" dirty="0" smtClean="0"/>
              <a:t> 95, </a:t>
            </a:r>
            <a:r>
              <a:rPr lang="en-GB" sz="2400" dirty="0" smtClean="0"/>
              <a:t>29.509)</a:t>
            </a:r>
            <a:endParaRPr lang="en-GB" dirty="0"/>
          </a:p>
        </p:txBody>
      </p:sp>
      <p:sp>
        <p:nvSpPr>
          <p:cNvPr id="4" name="Rectangle 3"/>
          <p:cNvSpPr/>
          <p:nvPr/>
        </p:nvSpPr>
        <p:spPr>
          <a:xfrm>
            <a:off x="179512" y="6488668"/>
            <a:ext cx="89644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dirty="0"/>
              <a:t>RF 0918 John Ruskin, Frozen Seaweed Ruskin Foundation (Ruskin Library, Lancaster University)</a:t>
            </a:r>
          </a:p>
        </p:txBody>
      </p:sp>
    </p:spTree>
    <p:extLst>
      <p:ext uri="{BB962C8B-B14F-4D97-AF65-F5344CB8AC3E}">
        <p14:creationId xmlns:p14="http://schemas.microsoft.com/office/powerpoint/2010/main" val="2096768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64704"/>
            <a:ext cx="4572000" cy="513986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n-GB" sz="4000" b="1" dirty="0" smtClean="0"/>
              <a:t>‘All </a:t>
            </a:r>
            <a:r>
              <a:rPr lang="en-GB" sz="4000" b="1" dirty="0"/>
              <a:t>that is reasonable, I say, of such work is to be in our first Museum room; </a:t>
            </a:r>
            <a:r>
              <a:rPr lang="en-GB" sz="3200" dirty="0"/>
              <a:t>all that Athena and Penelope would approve. Nothing that vanity has invented for change, or folly loved for costliness</a:t>
            </a:r>
            <a:r>
              <a:rPr lang="en-GB" sz="3200" dirty="0" smtClean="0"/>
              <a:t>.’</a:t>
            </a:r>
            <a:endParaRPr lang="en-GB" sz="3600" dirty="0"/>
          </a:p>
        </p:txBody>
      </p:sp>
      <p:sp>
        <p:nvSpPr>
          <p:cNvPr id="3" name="TextBox 2"/>
          <p:cNvSpPr txBox="1"/>
          <p:nvPr/>
        </p:nvSpPr>
        <p:spPr>
          <a:xfrm>
            <a:off x="3131840" y="6165304"/>
            <a:ext cx="216024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400" dirty="0" smtClean="0"/>
              <a:t>(</a:t>
            </a:r>
            <a:r>
              <a:rPr lang="en-GB" sz="2400" i="1" dirty="0" err="1" smtClean="0"/>
              <a:t>Fors</a:t>
            </a:r>
            <a:r>
              <a:rPr lang="en-GB" sz="2400" i="1" dirty="0" smtClean="0"/>
              <a:t> 95, </a:t>
            </a:r>
            <a:r>
              <a:rPr lang="en-GB" sz="2400" dirty="0" smtClean="0"/>
              <a:t>29.509)</a:t>
            </a:r>
            <a:endParaRPr lang="en-GB" dirty="0"/>
          </a:p>
        </p:txBody>
      </p:sp>
      <p:pic>
        <p:nvPicPr>
          <p:cNvPr id="4" name="Picture 2" descr="C:\Users\55084256\AppData\Local\Microsoft\Windows\Temporary Internet Files\Content.Outlook\O3TJDYRS\Linen 0124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65786" y="3109074"/>
            <a:ext cx="3778214" cy="374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40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79512" y="188640"/>
            <a:ext cx="6408712" cy="649408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3200" dirty="0"/>
              <a:t>Illustrating the true nature of a thread and a needle, the structure first of wool and cotton, of fur and hair and down, hemp, flax, and silk:—microscope permissible, </a:t>
            </a:r>
            <a:r>
              <a:rPr lang="en-GB" sz="3200" i="1" dirty="0"/>
              <a:t>here</a:t>
            </a:r>
            <a:r>
              <a:rPr lang="en-GB" sz="3200" dirty="0"/>
              <a:t>, if anything can be shown of </a:t>
            </a:r>
            <a:r>
              <a:rPr lang="en-GB" sz="3200" i="1" dirty="0"/>
              <a:t>why </a:t>
            </a:r>
            <a:r>
              <a:rPr lang="en-GB" sz="3200" dirty="0"/>
              <a:t>wool is soft, and fur fine, and cotton downy, and down downier; and how a flax fibre differs from a dandelion stalk, and how the substance of a mulberry leaf can become velvet for Queen Victoria’s crown, and clothing of purple for the housewife of </a:t>
            </a:r>
            <a:r>
              <a:rPr lang="en-GB" sz="3200" dirty="0" smtClean="0"/>
              <a:t>Solomon.</a:t>
            </a:r>
          </a:p>
        </p:txBody>
      </p:sp>
      <p:sp>
        <p:nvSpPr>
          <p:cNvPr id="6" name="TextBox 5"/>
          <p:cNvSpPr txBox="1"/>
          <p:nvPr/>
        </p:nvSpPr>
        <p:spPr>
          <a:xfrm>
            <a:off x="6699417" y="692696"/>
            <a:ext cx="216024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400" dirty="0" smtClean="0"/>
              <a:t>(</a:t>
            </a:r>
            <a:r>
              <a:rPr lang="en-GB" sz="2400" i="1" dirty="0" err="1" smtClean="0"/>
              <a:t>Fors</a:t>
            </a:r>
            <a:r>
              <a:rPr lang="en-GB" sz="2400" i="1" dirty="0" smtClean="0"/>
              <a:t> 95, </a:t>
            </a:r>
            <a:r>
              <a:rPr lang="en-GB" sz="2400" dirty="0" smtClean="0"/>
              <a:t>29.510)</a:t>
            </a:r>
            <a:endParaRPr lang="en-GB" dirty="0"/>
          </a:p>
        </p:txBody>
      </p:sp>
      <p:pic>
        <p:nvPicPr>
          <p:cNvPr id="5" name="Picture 4" descr="Gould 0207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88224" y="1844824"/>
            <a:ext cx="2463801" cy="4437112"/>
          </a:xfrm>
          <a:prstGeom prst="rect">
            <a:avLst/>
          </a:prstGeom>
        </p:spPr>
      </p:pic>
    </p:spTree>
    <p:extLst>
      <p:ext uri="{BB962C8B-B14F-4D97-AF65-F5344CB8AC3E}">
        <p14:creationId xmlns:p14="http://schemas.microsoft.com/office/powerpoint/2010/main" val="1946304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55084256\Desktop\1996P0168 Collingwood, W G - Tilberthwaite, St Martins 3453x2467.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5360156" cy="37392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7655" y="980728"/>
            <a:ext cx="3636345" cy="116955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1400" dirty="0" smtClean="0"/>
              <a:t>Detail from W.G. Collingwood</a:t>
            </a:r>
            <a:r>
              <a:rPr lang="en-GB" sz="1400" dirty="0"/>
              <a:t>, </a:t>
            </a:r>
            <a:endParaRPr lang="en-GB" sz="1400" dirty="0" smtClean="0"/>
          </a:p>
          <a:p>
            <a:r>
              <a:rPr lang="en-GB" sz="1400" i="1" dirty="0" smtClean="0"/>
              <a:t>Interior </a:t>
            </a:r>
            <a:r>
              <a:rPr lang="en-GB" sz="1400" i="1" dirty="0"/>
              <a:t>with a Woman at Spinning Wheel </a:t>
            </a:r>
            <a:r>
              <a:rPr lang="en-GB" sz="1400" dirty="0"/>
              <a:t>(1900</a:t>
            </a:r>
            <a:r>
              <a:rPr lang="en-GB" sz="1400" dirty="0" smtClean="0"/>
              <a:t>)</a:t>
            </a:r>
          </a:p>
          <a:p>
            <a:r>
              <a:rPr lang="en-GB" sz="1400" dirty="0"/>
              <a:t>RF </a:t>
            </a:r>
            <a:r>
              <a:rPr lang="en-GB" sz="1400" dirty="0" smtClean="0"/>
              <a:t>935</a:t>
            </a:r>
            <a:r>
              <a:rPr lang="en-GB" sz="1400" dirty="0"/>
              <a:t>   Ruskin Foundation </a:t>
            </a:r>
            <a:endParaRPr lang="en-GB" sz="1400" dirty="0" smtClean="0"/>
          </a:p>
          <a:p>
            <a:r>
              <a:rPr lang="en-GB" sz="1400" dirty="0" smtClean="0"/>
              <a:t>(</a:t>
            </a:r>
            <a:r>
              <a:rPr lang="en-GB" sz="1400" dirty="0"/>
              <a:t>Ruskin Library, Lancaster University</a:t>
            </a:r>
            <a:r>
              <a:rPr lang="en-GB" sz="1400" dirty="0" smtClean="0"/>
              <a:t>)</a:t>
            </a:r>
            <a:endParaRPr lang="en-GB" dirty="0" smtClean="0"/>
          </a:p>
        </p:txBody>
      </p:sp>
      <p:sp>
        <p:nvSpPr>
          <p:cNvPr id="4" name="Rectangle 3"/>
          <p:cNvSpPr/>
          <p:nvPr/>
        </p:nvSpPr>
        <p:spPr>
          <a:xfrm>
            <a:off x="2303240" y="3811012"/>
            <a:ext cx="6840760" cy="3046988"/>
          </a:xfrm>
          <a:prstGeom prst="rect">
            <a:avLst/>
          </a:prstGeom>
        </p:spPr>
        <p:txBody>
          <a:bodyPr wrap="square">
            <a:spAutoFit/>
          </a:bodyPr>
          <a:lstStyle/>
          <a:p>
            <a:r>
              <a:rPr lang="en-GB" sz="2400" dirty="0"/>
              <a:t>She </a:t>
            </a:r>
            <a:r>
              <a:rPr lang="en-GB" sz="2400" dirty="0" err="1"/>
              <a:t>layeth</a:t>
            </a:r>
            <a:r>
              <a:rPr lang="en-GB" sz="2400" dirty="0"/>
              <a:t> her hands to the spindle, </a:t>
            </a:r>
            <a:endParaRPr lang="en-GB" sz="2400" dirty="0" smtClean="0"/>
          </a:p>
          <a:p>
            <a:r>
              <a:rPr lang="en-GB" sz="2400" dirty="0"/>
              <a:t>	</a:t>
            </a:r>
            <a:r>
              <a:rPr lang="en-GB" sz="2400" dirty="0" smtClean="0"/>
              <a:t>and </a:t>
            </a:r>
            <a:r>
              <a:rPr lang="en-GB" sz="2400" dirty="0"/>
              <a:t>her hands hold the distaff.</a:t>
            </a:r>
          </a:p>
          <a:p>
            <a:r>
              <a:rPr lang="en-GB" sz="2400" dirty="0"/>
              <a:t>She </a:t>
            </a:r>
            <a:r>
              <a:rPr lang="en-GB" sz="2400" dirty="0" err="1"/>
              <a:t>stretcheth</a:t>
            </a:r>
            <a:r>
              <a:rPr lang="en-GB" sz="2400" dirty="0"/>
              <a:t> out her hand to the poor; </a:t>
            </a:r>
            <a:endParaRPr lang="en-GB" sz="2400" dirty="0" smtClean="0"/>
          </a:p>
          <a:p>
            <a:r>
              <a:rPr lang="en-GB" sz="2400" dirty="0"/>
              <a:t>	</a:t>
            </a:r>
            <a:r>
              <a:rPr lang="en-GB" sz="2400" dirty="0" smtClean="0"/>
              <a:t>yea</a:t>
            </a:r>
            <a:r>
              <a:rPr lang="en-GB" sz="2400" dirty="0"/>
              <a:t>, she </a:t>
            </a:r>
            <a:r>
              <a:rPr lang="en-GB" sz="2400" dirty="0" err="1"/>
              <a:t>reacheth</a:t>
            </a:r>
            <a:r>
              <a:rPr lang="en-GB" sz="2400" dirty="0"/>
              <a:t> forth her hand to the needy.</a:t>
            </a:r>
          </a:p>
          <a:p>
            <a:r>
              <a:rPr lang="en-GB" sz="2400" dirty="0"/>
              <a:t>She is not afraid of the snow for her household; </a:t>
            </a:r>
            <a:endParaRPr lang="en-GB" sz="2400" dirty="0" smtClean="0"/>
          </a:p>
          <a:p>
            <a:r>
              <a:rPr lang="en-GB" sz="2400" dirty="0"/>
              <a:t>	</a:t>
            </a:r>
            <a:r>
              <a:rPr lang="en-GB" sz="2400" dirty="0" smtClean="0"/>
              <a:t>for </a:t>
            </a:r>
            <a:r>
              <a:rPr lang="en-GB" sz="2400" dirty="0"/>
              <a:t>all her household </a:t>
            </a:r>
            <a:r>
              <a:rPr lang="en-GB" sz="2400" i="1" dirty="0"/>
              <a:t>are</a:t>
            </a:r>
            <a:r>
              <a:rPr lang="en-GB" sz="2400" dirty="0"/>
              <a:t> clothed with scarlet.</a:t>
            </a:r>
          </a:p>
          <a:p>
            <a:r>
              <a:rPr lang="en-GB" sz="2400" dirty="0"/>
              <a:t>She </a:t>
            </a:r>
            <a:r>
              <a:rPr lang="en-GB" sz="2400" dirty="0" err="1"/>
              <a:t>maketh</a:t>
            </a:r>
            <a:r>
              <a:rPr lang="en-GB" sz="2400" dirty="0"/>
              <a:t> herself coverings of tapestry</a:t>
            </a:r>
            <a:r>
              <a:rPr lang="en-GB" sz="2400" dirty="0" smtClean="0"/>
              <a:t>;</a:t>
            </a:r>
          </a:p>
          <a:p>
            <a:r>
              <a:rPr lang="en-GB" sz="2400" dirty="0"/>
              <a:t>	</a:t>
            </a:r>
            <a:r>
              <a:rPr lang="en-GB" sz="2400" dirty="0" smtClean="0"/>
              <a:t> </a:t>
            </a:r>
            <a:r>
              <a:rPr lang="en-GB" sz="2400" dirty="0"/>
              <a:t>her clothing </a:t>
            </a:r>
            <a:r>
              <a:rPr lang="en-GB" sz="2400" i="1" dirty="0"/>
              <a:t>is</a:t>
            </a:r>
            <a:r>
              <a:rPr lang="en-GB" sz="2400" dirty="0"/>
              <a:t> silk and purple. </a:t>
            </a:r>
            <a:endParaRPr lang="en-GB" sz="2400" dirty="0" smtClean="0"/>
          </a:p>
        </p:txBody>
      </p:sp>
      <p:sp>
        <p:nvSpPr>
          <p:cNvPr id="3" name="Rectangle 2"/>
          <p:cNvSpPr/>
          <p:nvPr/>
        </p:nvSpPr>
        <p:spPr>
          <a:xfrm>
            <a:off x="0" y="4653136"/>
            <a:ext cx="195495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lgn="r"/>
            <a:r>
              <a:rPr lang="en-GB" dirty="0"/>
              <a:t>(Proverbs 31.19-22)</a:t>
            </a:r>
          </a:p>
        </p:txBody>
      </p:sp>
    </p:spTree>
    <p:extLst>
      <p:ext uri="{BB962C8B-B14F-4D97-AF65-F5344CB8AC3E}">
        <p14:creationId xmlns:p14="http://schemas.microsoft.com/office/powerpoint/2010/main" val="3137327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1871 Preface to </a:t>
            </a:r>
            <a:br>
              <a:rPr lang="en-GB" dirty="0" smtClean="0"/>
            </a:br>
            <a:r>
              <a:rPr lang="en-GB" i="1" dirty="0" smtClean="0"/>
              <a:t>Sesame and Lilies</a:t>
            </a:r>
            <a:r>
              <a:rPr lang="en-GB" dirty="0" smtClean="0"/>
              <a:t> </a:t>
            </a:r>
            <a:endParaRPr lang="en-GB" dirty="0"/>
          </a:p>
        </p:txBody>
      </p:sp>
      <p:pic>
        <p:nvPicPr>
          <p:cNvPr id="4" name="Picture 3" descr="cropped apron bodic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7624" y="0"/>
            <a:ext cx="6761849" cy="6858000"/>
          </a:xfrm>
          <a:prstGeom prst="rect">
            <a:avLst/>
          </a:prstGeom>
        </p:spPr>
      </p:pic>
      <p:sp>
        <p:nvSpPr>
          <p:cNvPr id="2" name="Content Placeholder 1"/>
          <p:cNvSpPr>
            <a:spLocks noGrp="1"/>
          </p:cNvSpPr>
          <p:nvPr>
            <p:ph sz="quarter" idx="13"/>
          </p:nvPr>
        </p:nvSpPr>
        <p:spPr>
          <a:xfrm>
            <a:off x="1835696" y="4509120"/>
            <a:ext cx="5616624" cy="2304256"/>
          </a:xfrm>
        </p:spPr>
        <p:txBody>
          <a:bodyPr>
            <a:normAutofit fontScale="77500" lnSpcReduction="20000"/>
          </a:bodyPr>
          <a:lstStyle/>
          <a:p>
            <a:pPr algn="l"/>
            <a:r>
              <a:rPr lang="en-GB" sz="3800" b="1" dirty="0" smtClean="0">
                <a:solidFill>
                  <a:schemeClr val="bg1"/>
                </a:solidFill>
              </a:rPr>
              <a:t> ‘[Make] strong and pretty dresses for the poor [...]. Learn the sound qualities of all useful stuffs, and make everything of the best you can get, whatever its price.’ </a:t>
            </a:r>
            <a:endParaRPr lang="en-GB" sz="3300" b="1" dirty="0" smtClean="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exto 13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8800" y="0"/>
            <a:ext cx="9144000" cy="6858000"/>
          </a:xfrm>
          <a:prstGeom prst="rect">
            <a:avLst/>
          </a:prstGeom>
        </p:spPr>
      </p:pic>
      <p:sp>
        <p:nvSpPr>
          <p:cNvPr id="5" name="TextBox 4"/>
          <p:cNvSpPr txBox="1"/>
          <p:nvPr/>
        </p:nvSpPr>
        <p:spPr>
          <a:xfrm>
            <a:off x="6588224" y="836712"/>
            <a:ext cx="2304256" cy="2954655"/>
          </a:xfrm>
          <a:prstGeom prst="rect">
            <a:avLst/>
          </a:prstGeom>
          <a:noFill/>
        </p:spPr>
        <p:txBody>
          <a:bodyPr wrap="square" rtlCol="0">
            <a:spAutoFit/>
          </a:bodyPr>
          <a:lstStyle/>
          <a:p>
            <a:r>
              <a:rPr lang="en-GB" sz="2400" dirty="0" smtClean="0"/>
              <a:t>Kate Greenaway’s</a:t>
            </a:r>
          </a:p>
          <a:p>
            <a:endParaRPr lang="en-GB" dirty="0" smtClean="0"/>
          </a:p>
          <a:p>
            <a:r>
              <a:rPr lang="en-GB" dirty="0" smtClean="0"/>
              <a:t>Ruskin-commissioned</a:t>
            </a:r>
          </a:p>
          <a:p>
            <a:r>
              <a:rPr lang="en-GB" dirty="0" smtClean="0"/>
              <a:t>Whiteland </a:t>
            </a:r>
          </a:p>
          <a:p>
            <a:r>
              <a:rPr lang="en-GB" dirty="0" smtClean="0"/>
              <a:t>May Queen </a:t>
            </a:r>
          </a:p>
          <a:p>
            <a:r>
              <a:rPr lang="en-GB" dirty="0" smtClean="0"/>
              <a:t>Dress</a:t>
            </a:r>
          </a:p>
          <a:p>
            <a:endParaRPr lang="en-GB" dirty="0" smtClean="0"/>
          </a:p>
          <a:p>
            <a:endParaRPr lang="en-GB" dirty="0" smtClean="0"/>
          </a:p>
          <a:p>
            <a:endParaRPr lang="en-GB" dirty="0" smtClean="0"/>
          </a:p>
          <a:p>
            <a:r>
              <a:rPr lang="en-GB" dirty="0" smtClean="0"/>
              <a:t> </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837176"/>
          </a:xfrm>
        </p:spPr>
        <p:txBody>
          <a:bodyPr>
            <a:normAutofit/>
          </a:bodyPr>
          <a:lstStyle/>
          <a:p>
            <a:pPr algn="l"/>
            <a:endParaRPr lang="en-GB" sz="2600" dirty="0" smtClean="0"/>
          </a:p>
          <a:p>
            <a:pPr algn="l"/>
            <a:r>
              <a:rPr lang="en-GB" sz="2600" dirty="0" smtClean="0"/>
              <a:t>‘[...] every day, make some little piece of useful clothing, sewn with your own fingers as strongly as it can be stitched; and embroider it or otherwise beautify it moderately with fine needlework, such as a girl may be proud of having done. And accumulate these things by you until you hear of some honest persons in need of clothing [...,] that when you see a half-naked child, you should have good and fresh clothes to give it’.</a:t>
            </a:r>
          </a:p>
          <a:p>
            <a:endParaRPr lang="en-GB" sz="2400" dirty="0" smtClean="0"/>
          </a:p>
          <a:p>
            <a:pPr algn="r"/>
            <a:r>
              <a:rPr lang="en-GB" sz="2400" dirty="0" smtClean="0"/>
              <a:t>(18.40)</a:t>
            </a:r>
          </a:p>
          <a:p>
            <a:endParaRPr lang="en-GB" dirty="0"/>
          </a:p>
        </p:txBody>
      </p:sp>
      <p:sp>
        <p:nvSpPr>
          <p:cNvPr id="3" name="Title 2"/>
          <p:cNvSpPr>
            <a:spLocks noGrp="1"/>
          </p:cNvSpPr>
          <p:nvPr>
            <p:ph type="title"/>
          </p:nvPr>
        </p:nvSpPr>
        <p:spPr/>
        <p:txBody>
          <a:bodyPr/>
          <a:lstStyle/>
          <a:p>
            <a:r>
              <a:rPr lang="en-GB" dirty="0" smtClean="0"/>
              <a:t>1871 Preface to </a:t>
            </a:r>
            <a:br>
              <a:rPr lang="en-GB" dirty="0" smtClean="0"/>
            </a:br>
            <a:r>
              <a:rPr lang="en-GB" i="1" dirty="0" smtClean="0"/>
              <a:t>Sesame and Lilies</a:t>
            </a:r>
            <a:r>
              <a:rPr lang="en-GB" dirty="0" smtClean="0"/>
              <a:t> </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 photo">
            <a:hlinkClick r:id="rId2"/>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340768"/>
            <a:ext cx="9144000" cy="5229200"/>
          </a:xfrm>
          <a:prstGeom prst="rect">
            <a:avLst/>
          </a:prstGeom>
          <a:noFill/>
          <a:ln>
            <a:noFill/>
          </a:ln>
        </p:spPr>
      </p:pic>
      <p:sp>
        <p:nvSpPr>
          <p:cNvPr id="2" name="Content Placeholder 1"/>
          <p:cNvSpPr>
            <a:spLocks noGrp="1"/>
          </p:cNvSpPr>
          <p:nvPr>
            <p:ph sz="quarter" idx="13"/>
          </p:nvPr>
        </p:nvSpPr>
        <p:spPr>
          <a:xfrm>
            <a:off x="457200" y="2708920"/>
            <a:ext cx="8229600" cy="1696208"/>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GB" sz="3200" b="1" dirty="0"/>
              <a:t>Then the phase of its dyeing. What azures and emeralds and </a:t>
            </a:r>
            <a:r>
              <a:rPr lang="en-GB" sz="3200" b="1" dirty="0" err="1"/>
              <a:t>Tyrian</a:t>
            </a:r>
            <a:r>
              <a:rPr lang="en-GB" sz="3200" b="1" dirty="0"/>
              <a:t> </a:t>
            </a:r>
            <a:r>
              <a:rPr lang="en-GB" sz="3200" b="1" dirty="0" err="1"/>
              <a:t>scarlets</a:t>
            </a:r>
            <a:r>
              <a:rPr lang="en-GB" sz="3200" b="1" dirty="0"/>
              <a:t> can be got into fibres of thread!  </a:t>
            </a:r>
            <a:endParaRPr lang="en-GB" sz="3200" dirty="0"/>
          </a:p>
          <a:p>
            <a:endParaRPr lang="en-GB" sz="2800" dirty="0"/>
          </a:p>
        </p:txBody>
      </p:sp>
      <p:sp>
        <p:nvSpPr>
          <p:cNvPr id="3" name="Title 2"/>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en-GB" dirty="0" smtClean="0"/>
              <a:t>dyeing</a:t>
            </a:r>
            <a:endParaRPr lang="en-GB" dirty="0"/>
          </a:p>
        </p:txBody>
      </p:sp>
      <p:sp>
        <p:nvSpPr>
          <p:cNvPr id="6" name="TextBox 5"/>
          <p:cNvSpPr txBox="1"/>
          <p:nvPr/>
        </p:nvSpPr>
        <p:spPr>
          <a:xfrm>
            <a:off x="3491880" y="5085184"/>
            <a:ext cx="216024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400" dirty="0" smtClean="0"/>
              <a:t>(</a:t>
            </a:r>
            <a:r>
              <a:rPr lang="en-GB" sz="2400" i="1" dirty="0" err="1" smtClean="0"/>
              <a:t>Fors</a:t>
            </a:r>
            <a:r>
              <a:rPr lang="en-GB" sz="2400" i="1" dirty="0" smtClean="0"/>
              <a:t> 95, </a:t>
            </a:r>
            <a:r>
              <a:rPr lang="en-GB" sz="2400" dirty="0" smtClean="0"/>
              <a:t>29.510)</a:t>
            </a:r>
            <a:endParaRPr lang="en-GB" dirty="0"/>
          </a:p>
        </p:txBody>
      </p:sp>
    </p:spTree>
    <p:extLst>
      <p:ext uri="{BB962C8B-B14F-4D97-AF65-F5344CB8AC3E}">
        <p14:creationId xmlns:p14="http://schemas.microsoft.com/office/powerpoint/2010/main" val="1527595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fbcdn-sphotos-f-a.akamaihd.net/hphotos-ak-prn1/27217_109394632426669_2414838_n.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723"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p:cNvSpPr txBox="1">
            <a:spLocks/>
          </p:cNvSpPr>
          <p:nvPr/>
        </p:nvSpPr>
        <p:spPr>
          <a:xfrm>
            <a:off x="5156223" y="836712"/>
            <a:ext cx="4006568" cy="4896544"/>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lt1"/>
                </a:solidFill>
                <a:latin typeface="+mn-lt"/>
                <a:ea typeface="+mn-ea"/>
                <a:cs typeface="+mn-cs"/>
              </a:defRPr>
            </a:lvl1pPr>
            <a:lvl2pPr marL="0" indent="0" algn="ctr" defTabSz="914400" rtl="0" eaLnBrk="1" latinLnBrk="0" hangingPunct="1">
              <a:lnSpc>
                <a:spcPct val="100000"/>
              </a:lnSpc>
              <a:spcBef>
                <a:spcPts val="1200"/>
              </a:spcBef>
              <a:buClr>
                <a:schemeClr val="accent1"/>
              </a:buClr>
              <a:buFontTx/>
              <a:buNone/>
              <a:defRPr sz="1800" kern="1200">
                <a:solidFill>
                  <a:schemeClr val="lt1"/>
                </a:solidFill>
                <a:latin typeface="+mn-lt"/>
                <a:ea typeface="+mn-ea"/>
                <a:cs typeface="+mn-cs"/>
              </a:defRPr>
            </a:lvl2pPr>
            <a:lvl3pPr marL="0" indent="0" algn="ctr" defTabSz="914400" rtl="0" eaLnBrk="1" latinLnBrk="0" hangingPunct="1">
              <a:lnSpc>
                <a:spcPct val="100000"/>
              </a:lnSpc>
              <a:spcBef>
                <a:spcPts val="1200"/>
              </a:spcBef>
              <a:buClr>
                <a:schemeClr val="accent1"/>
              </a:buClr>
              <a:buFontTx/>
              <a:buNone/>
              <a:defRPr sz="1600" kern="1200">
                <a:solidFill>
                  <a:schemeClr val="lt1"/>
                </a:solidFill>
                <a:latin typeface="+mn-lt"/>
                <a:ea typeface="+mn-ea"/>
                <a:cs typeface="+mn-cs"/>
              </a:defRPr>
            </a:lvl3pPr>
            <a:lvl4pPr marL="0" indent="0" algn="ctr" defTabSz="914400" rtl="0" eaLnBrk="1" latinLnBrk="0" hangingPunct="1">
              <a:lnSpc>
                <a:spcPct val="100000"/>
              </a:lnSpc>
              <a:spcBef>
                <a:spcPts val="1200"/>
              </a:spcBef>
              <a:buClr>
                <a:schemeClr val="accent1"/>
              </a:buClr>
              <a:buFontTx/>
              <a:buNone/>
              <a:defRPr sz="1400" kern="1200">
                <a:solidFill>
                  <a:schemeClr val="lt1"/>
                </a:solidFill>
                <a:latin typeface="+mn-lt"/>
                <a:ea typeface="+mn-ea"/>
                <a:cs typeface="+mn-cs"/>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lt1"/>
                </a:solidFill>
                <a:latin typeface="+mn-lt"/>
                <a:ea typeface="+mn-ea"/>
                <a:cs typeface="+mn-cs"/>
              </a:defRPr>
            </a:lvl5pPr>
            <a:lvl6pPr marL="0" indent="0" algn="ctr" defTabSz="914400" rtl="0" eaLnBrk="1" latinLnBrk="0" hangingPunct="1">
              <a:lnSpc>
                <a:spcPct val="100000"/>
              </a:lnSpc>
              <a:spcBef>
                <a:spcPts val="1200"/>
              </a:spcBef>
              <a:buFont typeface="Arial" pitchFamily="34" charset="0"/>
              <a:buNone/>
              <a:defRPr sz="1400" kern="1200">
                <a:solidFill>
                  <a:schemeClr val="lt1"/>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lt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lt1"/>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lt1"/>
                </a:solidFill>
                <a:latin typeface="+mn-lt"/>
                <a:ea typeface="+mn-ea"/>
                <a:cs typeface="+mn-cs"/>
              </a:defRPr>
            </a:lvl9pPr>
          </a:lstStyle>
          <a:p>
            <a:r>
              <a:rPr lang="en-GB" sz="3200" b="1" dirty="0"/>
              <a:t>Then the phase of its spinning. The mystery of that divine spiral, from finest to firmest, which renders lace possible at </a:t>
            </a:r>
            <a:r>
              <a:rPr lang="en-GB" sz="3200" b="1" dirty="0" err="1"/>
              <a:t>Valenciennes</a:t>
            </a:r>
            <a:r>
              <a:rPr lang="en-GB" sz="3200" b="1" dirty="0"/>
              <a:t> . </a:t>
            </a:r>
            <a:endParaRPr lang="en-GB" sz="2800" dirty="0"/>
          </a:p>
        </p:txBody>
      </p:sp>
      <p:sp>
        <p:nvSpPr>
          <p:cNvPr id="6" name="TextBox 5"/>
          <p:cNvSpPr txBox="1"/>
          <p:nvPr/>
        </p:nvSpPr>
        <p:spPr>
          <a:xfrm>
            <a:off x="6079387" y="5502423"/>
            <a:ext cx="216024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400" dirty="0" smtClean="0"/>
              <a:t>(</a:t>
            </a:r>
            <a:r>
              <a:rPr lang="en-GB" sz="2400" i="1" dirty="0" err="1" smtClean="0"/>
              <a:t>Fors</a:t>
            </a:r>
            <a:r>
              <a:rPr lang="en-GB" sz="2400" i="1" dirty="0" smtClean="0"/>
              <a:t> 95, </a:t>
            </a:r>
            <a:r>
              <a:rPr lang="en-GB" sz="2400" dirty="0" smtClean="0"/>
              <a:t>29.510)</a:t>
            </a:r>
            <a:endParaRPr lang="en-GB" dirty="0"/>
          </a:p>
        </p:txBody>
      </p:sp>
    </p:spTree>
    <p:extLst>
      <p:ext uri="{BB962C8B-B14F-4D97-AF65-F5344CB8AC3E}">
        <p14:creationId xmlns:p14="http://schemas.microsoft.com/office/powerpoint/2010/main" val="202819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Loans Textiles 2013\Sheff F0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484784"/>
            <a:ext cx="9144000" cy="6096000"/>
          </a:xfrm>
          <a:prstGeom prst="rect">
            <a:avLst/>
          </a:prstGeom>
          <a:noFill/>
        </p:spPr>
      </p:pic>
      <p:sp>
        <p:nvSpPr>
          <p:cNvPr id="2" name="Rectangle 1"/>
          <p:cNvSpPr/>
          <p:nvPr/>
        </p:nvSpPr>
        <p:spPr>
          <a:xfrm>
            <a:off x="805880" y="115105"/>
            <a:ext cx="8338120" cy="1754326"/>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endParaRPr lang="en-GB" sz="3600" dirty="0" smtClean="0"/>
          </a:p>
          <a:p>
            <a:r>
              <a:rPr lang="en-GB" sz="3600" dirty="0" smtClean="0"/>
              <a:t>‘Then </a:t>
            </a:r>
            <a:r>
              <a:rPr lang="en-GB" sz="3600" dirty="0"/>
              <a:t>the mystery of weaving</a:t>
            </a:r>
            <a:r>
              <a:rPr lang="en-GB" sz="3600" dirty="0" smtClean="0"/>
              <a:t>. [...] </a:t>
            </a:r>
          </a:p>
          <a:p>
            <a:endParaRPr lang="en-GB" sz="3600" dirty="0"/>
          </a:p>
        </p:txBody>
      </p:sp>
      <p:sp>
        <p:nvSpPr>
          <p:cNvPr id="3" name="TextBox 2"/>
          <p:cNvSpPr txBox="1"/>
          <p:nvPr/>
        </p:nvSpPr>
        <p:spPr>
          <a:xfrm>
            <a:off x="6623720" y="1268760"/>
            <a:ext cx="252028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400" dirty="0" smtClean="0"/>
              <a:t>(</a:t>
            </a:r>
            <a:r>
              <a:rPr lang="en-GB" sz="2400" i="1" dirty="0" err="1" smtClean="0"/>
              <a:t>Fors</a:t>
            </a:r>
            <a:r>
              <a:rPr lang="en-GB" sz="2400" i="1" dirty="0" smtClean="0"/>
              <a:t> 95, </a:t>
            </a:r>
            <a:r>
              <a:rPr lang="en-GB" sz="2400" dirty="0" smtClean="0"/>
              <a:t>29.510</a:t>
            </a:r>
            <a:endParaRPr lang="en-GB" dirty="0"/>
          </a:p>
        </p:txBody>
      </p:sp>
    </p:spTree>
    <p:extLst>
      <p:ext uri="{BB962C8B-B14F-4D97-AF65-F5344CB8AC3E}">
        <p14:creationId xmlns:p14="http://schemas.microsoft.com/office/powerpoint/2010/main" val="415907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880" y="115105"/>
            <a:ext cx="8338120" cy="67403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endParaRPr lang="en-GB" sz="3600" dirty="0" smtClean="0"/>
          </a:p>
          <a:p>
            <a:r>
              <a:rPr lang="en-GB" sz="3600" dirty="0" smtClean="0"/>
              <a:t>‘[...] The </a:t>
            </a:r>
            <a:r>
              <a:rPr lang="en-GB" sz="3600" dirty="0"/>
              <a:t>eternal harmony of warp and woof; of all manner of knotting, knitting, and reticulation; the art which makes garments possible woven from the top throughout; draughts of fishes possible, miraculous enough, always, when a pilchard or herring shoal </a:t>
            </a:r>
            <a:r>
              <a:rPr lang="en-GB" sz="3600" dirty="0" smtClean="0"/>
              <a:t>gathers </a:t>
            </a:r>
            <a:r>
              <a:rPr lang="en-GB" sz="3600" dirty="0"/>
              <a:t>itself into companionable </a:t>
            </a:r>
            <a:r>
              <a:rPr lang="en-GB" sz="3600" dirty="0" err="1"/>
              <a:t>catchableness</a:t>
            </a:r>
            <a:r>
              <a:rPr lang="en-GB" sz="3600" dirty="0"/>
              <a:t>;—which makes, in fine, so many nations possible, and Saxon and Norman beyond the rest</a:t>
            </a:r>
            <a:r>
              <a:rPr lang="en-GB" sz="3600" dirty="0" smtClean="0"/>
              <a:t>.’</a:t>
            </a:r>
          </a:p>
          <a:p>
            <a:endParaRPr lang="en-GB" sz="3600" dirty="0"/>
          </a:p>
        </p:txBody>
      </p:sp>
      <p:sp>
        <p:nvSpPr>
          <p:cNvPr id="3" name="TextBox 2"/>
          <p:cNvSpPr txBox="1"/>
          <p:nvPr/>
        </p:nvSpPr>
        <p:spPr>
          <a:xfrm>
            <a:off x="5868144" y="6219746"/>
            <a:ext cx="252028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400" dirty="0" smtClean="0"/>
              <a:t>(</a:t>
            </a:r>
            <a:r>
              <a:rPr lang="en-GB" sz="2400" i="1" dirty="0" err="1" smtClean="0"/>
              <a:t>Fors</a:t>
            </a:r>
            <a:r>
              <a:rPr lang="en-GB" sz="2400" i="1" dirty="0" smtClean="0"/>
              <a:t> 95, </a:t>
            </a:r>
            <a:r>
              <a:rPr lang="en-GB" sz="2400" dirty="0" smtClean="0"/>
              <a:t>29.510-11)</a:t>
            </a:r>
            <a:endParaRPr lang="en-GB" dirty="0"/>
          </a:p>
        </p:txBody>
      </p:sp>
    </p:spTree>
    <p:extLst>
      <p:ext uri="{BB962C8B-B14F-4D97-AF65-F5344CB8AC3E}">
        <p14:creationId xmlns:p14="http://schemas.microsoft.com/office/powerpoint/2010/main" val="4159078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7598" y="755383"/>
            <a:ext cx="5238877" cy="60631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endParaRPr lang="en-GB" sz="3600" dirty="0" smtClean="0"/>
          </a:p>
          <a:p>
            <a:r>
              <a:rPr lang="en-GB" sz="3200" dirty="0" smtClean="0"/>
              <a:t>And </a:t>
            </a:r>
            <a:r>
              <a:rPr lang="en-GB" sz="3200" dirty="0"/>
              <a:t>finally, the accomplished phase of needlework—the ‘</a:t>
            </a:r>
            <a:r>
              <a:rPr lang="en-GB" sz="3200" dirty="0" err="1"/>
              <a:t>Acu</a:t>
            </a:r>
            <a:r>
              <a:rPr lang="en-GB" sz="3200" dirty="0"/>
              <a:t> </a:t>
            </a:r>
            <a:r>
              <a:rPr lang="en-GB" sz="3200" dirty="0" err="1"/>
              <a:t>Tetigisti</a:t>
            </a:r>
            <a:r>
              <a:rPr lang="en-GB" sz="3200" dirty="0"/>
              <a:t>’ of all time, which does indeed practically exhibit—what </a:t>
            </a:r>
            <a:r>
              <a:rPr lang="en-GB" sz="3200" dirty="0" err="1"/>
              <a:t>mediæval</a:t>
            </a:r>
            <a:r>
              <a:rPr lang="en-GB" sz="3200" dirty="0"/>
              <a:t> </a:t>
            </a:r>
            <a:r>
              <a:rPr lang="en-GB" sz="3200" dirty="0" err="1"/>
              <a:t>theologists</a:t>
            </a:r>
            <a:r>
              <a:rPr lang="en-GB" sz="3200" dirty="0"/>
              <a:t> vainly disputed—how many angels can stand on a needle point, directing the serviceable stitch, to draw the separate into the inseparable</a:t>
            </a:r>
            <a:r>
              <a:rPr lang="en-GB" sz="3200" dirty="0" smtClean="0"/>
              <a:t>.”</a:t>
            </a:r>
          </a:p>
          <a:p>
            <a:endParaRPr lang="en-GB" sz="3200" dirty="0"/>
          </a:p>
        </p:txBody>
      </p:sp>
      <p:sp>
        <p:nvSpPr>
          <p:cNvPr id="4" name="TextBox 3"/>
          <p:cNvSpPr txBox="1"/>
          <p:nvPr/>
        </p:nvSpPr>
        <p:spPr>
          <a:xfrm>
            <a:off x="84064" y="5877272"/>
            <a:ext cx="252028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400" dirty="0" smtClean="0"/>
              <a:t>(</a:t>
            </a:r>
            <a:r>
              <a:rPr lang="en-GB" sz="2400" i="1" dirty="0" err="1" smtClean="0"/>
              <a:t>Fors</a:t>
            </a:r>
            <a:r>
              <a:rPr lang="en-GB" sz="2400" i="1" dirty="0" smtClean="0"/>
              <a:t> 95, </a:t>
            </a:r>
            <a:r>
              <a:rPr lang="en-GB" sz="2400" dirty="0" smtClean="0"/>
              <a:t>29.511)</a:t>
            </a:r>
            <a:endParaRPr lang="en-GB" dirty="0"/>
          </a:p>
        </p:txBody>
      </p:sp>
      <p:pic>
        <p:nvPicPr>
          <p:cNvPr id="3074" name="Picture 2" descr="C:\Users\55084256\AppData\Local\Microsoft\Windows\Temporary Internet Files\Content.IE5\AZVCYWWB\DSCN8035[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flipV="1">
            <a:off x="77725" y="-99248"/>
            <a:ext cx="3726716" cy="3988751"/>
          </a:xfrm>
          <a:prstGeom prst="rect">
            <a:avLst/>
          </a:prstGeom>
          <a:noFill/>
          <a:extLst>
            <a:ext uri="{909E8E84-426E-40DD-AFC4-6F175D3DCCD1}">
              <a14:hiddenFill xmlns:a14="http://schemas.microsoft.com/office/drawing/2010/main">
                <a:solidFill>
                  <a:srgbClr val="FFFFFF"/>
                </a:solidFill>
              </a14:hiddenFill>
            </a:ext>
          </a:extLst>
        </p:spPr>
      </p:pic>
      <p:sp>
        <p:nvSpPr>
          <p:cNvPr id="5" name="Right Brace 4"/>
          <p:cNvSpPr/>
          <p:nvPr/>
        </p:nvSpPr>
        <p:spPr>
          <a:xfrm>
            <a:off x="1863358" y="980728"/>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25116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lessons</a:t>
            </a:r>
            <a:endParaRPr lang="en-GB" dirty="0"/>
          </a:p>
        </p:txBody>
      </p:sp>
      <p:sp>
        <p:nvSpPr>
          <p:cNvPr id="3" name="Content Placeholder 2"/>
          <p:cNvSpPr>
            <a:spLocks noGrp="1"/>
          </p:cNvSpPr>
          <p:nvPr>
            <p:ph sz="quarter" idx="13"/>
          </p:nvPr>
        </p:nvSpPr>
        <p:spPr/>
        <p:txBody>
          <a:bodyPr>
            <a:normAutofit/>
          </a:bodyPr>
          <a:lstStyle/>
          <a:p>
            <a:pPr marL="457200" indent="-457200" algn="l">
              <a:buAutoNum type="arabicPeriod"/>
            </a:pPr>
            <a:r>
              <a:rPr lang="en-GB" sz="2400" dirty="0" err="1" smtClean="0"/>
              <a:t>Ruskinian</a:t>
            </a:r>
            <a:r>
              <a:rPr lang="en-GB" sz="2400" dirty="0" smtClean="0"/>
              <a:t> clothing should be  an interconnected, natural whole, crafted by multi-skilled individuals</a:t>
            </a:r>
          </a:p>
          <a:p>
            <a:pPr marL="457200" indent="-457200" algn="l">
              <a:buAutoNum type="arabicPeriod"/>
            </a:pPr>
            <a:endParaRPr lang="en-GB" sz="2400" dirty="0" smtClean="0"/>
          </a:p>
          <a:p>
            <a:pPr marL="457200" indent="-457200" algn="l">
              <a:buAutoNum type="arabicPeriod"/>
            </a:pPr>
            <a:r>
              <a:rPr lang="en-GB" sz="2400" dirty="0" smtClean="0"/>
              <a:t>National dress, like national architecture, co-exists with the environment; different groups can learn from each other, but should not be homogenised</a:t>
            </a:r>
          </a:p>
          <a:p>
            <a:pPr marL="457200" indent="-457200" algn="l">
              <a:buAutoNum type="arabicPeriod"/>
            </a:pPr>
            <a:endParaRPr lang="en-GB" sz="2400" dirty="0" smtClean="0"/>
          </a:p>
          <a:p>
            <a:pPr marL="457200" indent="-457200" algn="l">
              <a:buAutoNum type="arabicPeriod"/>
            </a:pPr>
            <a:r>
              <a:rPr lang="en-GB" sz="2400" dirty="0" smtClean="0"/>
              <a:t>Clothing as parable/object lesson.  It teaches and reveals morality.  Ethical clothing is worn by good, ethical people.</a:t>
            </a:r>
            <a:endParaRPr lang="en-GB"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539552" y="692696"/>
            <a:ext cx="7992888" cy="46394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GB" sz="2800" b="1" dirty="0" smtClean="0"/>
              <a:t>‘Take, for instance, the simplest example, which we can all understand, in the art of dress. We have made a great fuss about the patterns of silk lately; wanting to vie with Lyons, and make a Paris of London. Well, we may try for ever: so long as we don’t really enjoy silk patterns, we shall never get any. And we don’t enjoy them</a:t>
            </a:r>
            <a:r>
              <a:rPr lang="en-GB" sz="3200" b="1" dirty="0" smtClean="0"/>
              <a:t>.’</a:t>
            </a:r>
            <a:endParaRPr lang="en-GB" sz="3200" b="1" dirty="0"/>
          </a:p>
        </p:txBody>
      </p:sp>
      <p:sp>
        <p:nvSpPr>
          <p:cNvPr id="8" name="Rectangle 7"/>
          <p:cNvSpPr/>
          <p:nvPr/>
        </p:nvSpPr>
        <p:spPr>
          <a:xfrm>
            <a:off x="6003063" y="5753705"/>
            <a:ext cx="313184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1858</a:t>
            </a:r>
          </a:p>
          <a:p>
            <a:pPr algn="ctr"/>
            <a:r>
              <a:rPr lang="en-GB" dirty="0" smtClean="0"/>
              <a:t>Cambridge Inaugural Address </a:t>
            </a:r>
          </a:p>
          <a:p>
            <a:pPr algn="ctr"/>
            <a:r>
              <a:rPr lang="en-GB" dirty="0" smtClean="0"/>
              <a:t>(16.185)</a:t>
            </a:r>
            <a:endParaRPr lang="en-GB" dirty="0"/>
          </a:p>
        </p:txBody>
      </p:sp>
    </p:spTree>
    <p:extLst>
      <p:ext uri="{BB962C8B-B14F-4D97-AF65-F5344CB8AC3E}">
        <p14:creationId xmlns:p14="http://schemas.microsoft.com/office/powerpoint/2010/main" val="354845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800" dirty="0" smtClean="0"/>
              <a:t>Good clothing is useful and recuperative, it ‘leads to life with its whole strength’, enabling the maker and wearer to align themselves with ‘Wisdom, the Lady of Saving, and of eternal </a:t>
            </a:r>
            <a:r>
              <a:rPr lang="en-US" sz="2800" dirty="0" err="1" smtClean="0"/>
              <a:t>fulness</a:t>
            </a:r>
            <a:r>
              <a:rPr lang="en-US" sz="2800" dirty="0" smtClean="0"/>
              <a:t>’ in the battle against ‘Death, the Lord of Waste, and of eternal emptiness’  which ‘leads away from life, [...] is </a:t>
            </a:r>
            <a:r>
              <a:rPr lang="en-US" sz="2800" dirty="0" err="1" smtClean="0"/>
              <a:t>unvaluable</a:t>
            </a:r>
            <a:r>
              <a:rPr lang="en-US" sz="2800" dirty="0" smtClean="0"/>
              <a:t> or malignant’.</a:t>
            </a:r>
          </a:p>
          <a:p>
            <a:endParaRPr lang="en-US" sz="2800" dirty="0" smtClean="0"/>
          </a:p>
          <a:p>
            <a:r>
              <a:rPr lang="en-US" sz="2800" dirty="0" smtClean="0"/>
              <a:t> (17.84-5).  </a:t>
            </a:r>
            <a:endParaRPr lang="en-GB" sz="2800" dirty="0" smtClean="0"/>
          </a:p>
          <a:p>
            <a:endParaRPr lang="en-GB" dirty="0"/>
          </a:p>
        </p:txBody>
      </p:sp>
      <p:sp>
        <p:nvSpPr>
          <p:cNvPr id="3" name="Title 2"/>
          <p:cNvSpPr>
            <a:spLocks noGrp="1"/>
          </p:cNvSpPr>
          <p:nvPr>
            <p:ph type="title"/>
          </p:nvPr>
        </p:nvSpPr>
        <p:spPr/>
        <p:txBody>
          <a:bodyPr/>
          <a:lstStyle/>
          <a:p>
            <a:r>
              <a:rPr lang="en-GB" dirty="0" smtClean="0"/>
              <a:t>Unto this last</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nney B559.JPG"/>
          <p:cNvPicPr>
            <a:picLocks noChangeAspect="1"/>
          </p:cNvPicPr>
          <p:nvPr/>
        </p:nvPicPr>
        <p:blipFill>
          <a:blip r:embed="rId2" cstate="print"/>
          <a:stretch>
            <a:fillRect/>
          </a:stretch>
        </p:blipFill>
        <p:spPr>
          <a:xfrm>
            <a:off x="0" y="0"/>
            <a:ext cx="4530056" cy="6791768"/>
          </a:xfrm>
          <a:prstGeom prst="rect">
            <a:avLst/>
          </a:prstGeom>
        </p:spPr>
      </p:pic>
      <p:sp>
        <p:nvSpPr>
          <p:cNvPr id="4" name="TextBox 3"/>
          <p:cNvSpPr txBox="1"/>
          <p:nvPr/>
        </p:nvSpPr>
        <p:spPr>
          <a:xfrm>
            <a:off x="395536" y="6021288"/>
            <a:ext cx="3672408" cy="646331"/>
          </a:xfrm>
          <a:prstGeom prst="rect">
            <a:avLst/>
          </a:prstGeom>
          <a:noFill/>
        </p:spPr>
        <p:txBody>
          <a:bodyPr wrap="square" rtlCol="0">
            <a:spAutoFit/>
          </a:bodyPr>
          <a:lstStyle/>
          <a:p>
            <a:pPr algn="ctr"/>
            <a:r>
              <a:rPr lang="en-GB" dirty="0" smtClean="0">
                <a:solidFill>
                  <a:schemeClr val="bg1"/>
                </a:solidFill>
              </a:rPr>
              <a:t>John </a:t>
            </a:r>
            <a:r>
              <a:rPr lang="en-GB" dirty="0" err="1" smtClean="0">
                <a:solidFill>
                  <a:schemeClr val="bg1"/>
                </a:solidFill>
              </a:rPr>
              <a:t>Warlton</a:t>
            </a:r>
            <a:r>
              <a:rPr lang="en-GB" dirty="0" smtClean="0">
                <a:solidFill>
                  <a:schemeClr val="bg1"/>
                </a:solidFill>
              </a:rPr>
              <a:t> </a:t>
            </a:r>
            <a:r>
              <a:rPr lang="en-GB" dirty="0" err="1" smtClean="0">
                <a:solidFill>
                  <a:schemeClr val="bg1"/>
                </a:solidFill>
              </a:rPr>
              <a:t>Bunney</a:t>
            </a:r>
            <a:r>
              <a:rPr lang="en-GB" dirty="0" smtClean="0">
                <a:solidFill>
                  <a:schemeClr val="bg1"/>
                </a:solidFill>
              </a:rPr>
              <a:t> (1828-1882) illustration for Ruskin of Italian dress</a:t>
            </a:r>
            <a:endParaRPr lang="en-GB" dirty="0">
              <a:solidFill>
                <a:schemeClr val="bg1"/>
              </a:solidFill>
            </a:endParaRPr>
          </a:p>
        </p:txBody>
      </p:sp>
      <p:sp>
        <p:nvSpPr>
          <p:cNvPr id="7" name="TextBox 6"/>
          <p:cNvSpPr txBox="1"/>
          <p:nvPr/>
        </p:nvSpPr>
        <p:spPr>
          <a:xfrm>
            <a:off x="5039544" y="2060848"/>
            <a:ext cx="3708920" cy="4431983"/>
          </a:xfrm>
          <a:prstGeom prst="rect">
            <a:avLst/>
          </a:prstGeom>
          <a:noFill/>
        </p:spPr>
        <p:txBody>
          <a:bodyPr wrap="square" rtlCol="0">
            <a:spAutoFit/>
          </a:bodyPr>
          <a:lstStyle/>
          <a:p>
            <a:r>
              <a:rPr lang="en-GB" sz="2400" dirty="0" smtClean="0"/>
              <a:t>‘We met peasants  returning from church in full costume – – and I think on the whole, </a:t>
            </a:r>
            <a:r>
              <a:rPr lang="en-GB" sz="2400" u="sng" dirty="0" smtClean="0"/>
              <a:t>that </a:t>
            </a:r>
            <a:r>
              <a:rPr lang="en-GB" sz="2400" dirty="0" smtClean="0"/>
              <a:t>pleased them [his young travelling companions] more than all the mountains, or woods, either.  I had really no idea what a power dress had  over the minds of girls, even such intelligent one’s as Constance’s.  [...]</a:t>
            </a:r>
          </a:p>
          <a:p>
            <a:endParaRPr lang="en-GB" dirty="0"/>
          </a:p>
        </p:txBody>
      </p:sp>
      <p:sp>
        <p:nvSpPr>
          <p:cNvPr id="8" name="Title 1"/>
          <p:cNvSpPr>
            <a:spLocks noGrp="1"/>
          </p:cNvSpPr>
          <p:nvPr>
            <p:ph type="title"/>
          </p:nvPr>
        </p:nvSpPr>
        <p:spPr>
          <a:xfrm>
            <a:off x="4860032" y="908720"/>
            <a:ext cx="4114800" cy="701040"/>
          </a:xfrm>
        </p:spPr>
        <p:txBody>
          <a:bodyPr/>
          <a:lstStyle/>
          <a:p>
            <a:r>
              <a:rPr lang="en-GB" dirty="0" smtClean="0"/>
              <a:t>Ruskin to his mother</a:t>
            </a:r>
            <a:br>
              <a:rPr lang="en-GB" dirty="0" smtClean="0"/>
            </a:br>
            <a:r>
              <a:rPr lang="en-GB" dirty="0" smtClean="0"/>
              <a:t>20</a:t>
            </a:r>
            <a:r>
              <a:rPr lang="en-GB" baseline="30000" dirty="0" smtClean="0"/>
              <a:t>th</a:t>
            </a:r>
            <a:r>
              <a:rPr lang="en-GB" dirty="0" smtClean="0"/>
              <a:t> May 1866: </a:t>
            </a:r>
            <a:endParaRPr lang="en-GB" dirty="0"/>
          </a:p>
        </p:txBody>
      </p:sp>
    </p:spTree>
    <p:extLst>
      <p:ext uri="{BB962C8B-B14F-4D97-AF65-F5344CB8AC3E}">
        <p14:creationId xmlns:p14="http://schemas.microsoft.com/office/powerpoint/2010/main" val="1383263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84784"/>
            <a:ext cx="9144000" cy="3785652"/>
          </a:xfrm>
          <a:prstGeom prst="rect">
            <a:avLst/>
          </a:prstGeom>
        </p:spPr>
        <p:txBody>
          <a:bodyPr wrap="square">
            <a:spAutoFit/>
          </a:bodyPr>
          <a:lstStyle/>
          <a:p>
            <a:pPr algn="ctr">
              <a:lnSpc>
                <a:spcPct val="150000"/>
              </a:lnSpc>
            </a:pPr>
            <a:r>
              <a:rPr lang="en-GB" sz="4000" dirty="0" smtClean="0"/>
              <a:t>‘Take, for instance,</a:t>
            </a:r>
          </a:p>
          <a:p>
            <a:pPr algn="ctr">
              <a:lnSpc>
                <a:spcPct val="150000"/>
              </a:lnSpc>
            </a:pPr>
            <a:r>
              <a:rPr lang="en-GB" sz="4000" dirty="0" smtClean="0"/>
              <a:t> the simplest example, </a:t>
            </a:r>
          </a:p>
          <a:p>
            <a:pPr algn="ctr">
              <a:lnSpc>
                <a:spcPct val="150000"/>
              </a:lnSpc>
            </a:pPr>
            <a:r>
              <a:rPr lang="en-GB" sz="4000" dirty="0" smtClean="0"/>
              <a:t>which we can all understand, </a:t>
            </a:r>
          </a:p>
          <a:p>
            <a:pPr algn="ctr">
              <a:lnSpc>
                <a:spcPct val="150000"/>
              </a:lnSpc>
            </a:pPr>
            <a:r>
              <a:rPr lang="en-GB" sz="4000" dirty="0" smtClean="0"/>
              <a:t>in the art of dress.’</a:t>
            </a:r>
            <a:endParaRPr lang="en-GB" sz="4400" dirty="0"/>
          </a:p>
        </p:txBody>
      </p:sp>
      <p:sp>
        <p:nvSpPr>
          <p:cNvPr id="5" name="Rectangle 4"/>
          <p:cNvSpPr/>
          <p:nvPr/>
        </p:nvSpPr>
        <p:spPr>
          <a:xfrm>
            <a:off x="0" y="5657671"/>
            <a:ext cx="9144000" cy="1200329"/>
          </a:xfrm>
          <a:prstGeom prst="rect">
            <a:avLst/>
          </a:prstGeom>
        </p:spPr>
        <p:txBody>
          <a:bodyPr wrap="square">
            <a:spAutoFit/>
          </a:bodyPr>
          <a:lstStyle/>
          <a:p>
            <a:pPr algn="ctr"/>
            <a:r>
              <a:rPr lang="en-GB" sz="2400" dirty="0" smtClean="0"/>
              <a:t>1858</a:t>
            </a:r>
          </a:p>
          <a:p>
            <a:pPr algn="ctr"/>
            <a:r>
              <a:rPr lang="en-GB" sz="2400" dirty="0" smtClean="0"/>
              <a:t>Cambridge Inaugural Address </a:t>
            </a:r>
          </a:p>
          <a:p>
            <a:pPr algn="ctr"/>
            <a:r>
              <a:rPr lang="en-GB" sz="2400" dirty="0" smtClean="0"/>
              <a:t>(16.185)</a:t>
            </a:r>
            <a:endParaRPr lang="en-GB" sz="2400" dirty="0"/>
          </a:p>
        </p:txBody>
      </p:sp>
    </p:spTree>
    <p:extLst>
      <p:ext uri="{BB962C8B-B14F-4D97-AF65-F5344CB8AC3E}">
        <p14:creationId xmlns:p14="http://schemas.microsoft.com/office/powerpoint/2010/main" val="354845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Rachel\Documents\textiles research\images from Sheffield\Bunney B559 crop.jpg"/>
          <p:cNvPicPr>
            <a:picLocks noChangeAspect="1" noChangeArrowheads="1"/>
          </p:cNvPicPr>
          <p:nvPr/>
        </p:nvPicPr>
        <p:blipFill>
          <a:blip r:embed="rId2" cstate="print"/>
          <a:srcRect/>
          <a:stretch>
            <a:fillRect/>
          </a:stretch>
        </p:blipFill>
        <p:spPr bwMode="auto">
          <a:xfrm>
            <a:off x="5220072" y="260648"/>
            <a:ext cx="3486958" cy="2313532"/>
          </a:xfrm>
          <a:prstGeom prst="rect">
            <a:avLst/>
          </a:prstGeom>
          <a:noFill/>
        </p:spPr>
      </p:pic>
      <p:sp>
        <p:nvSpPr>
          <p:cNvPr id="6" name="TextBox 5"/>
          <p:cNvSpPr txBox="1"/>
          <p:nvPr/>
        </p:nvSpPr>
        <p:spPr>
          <a:xfrm>
            <a:off x="467544" y="2708920"/>
            <a:ext cx="7776864" cy="3816429"/>
          </a:xfrm>
          <a:prstGeom prst="rect">
            <a:avLst/>
          </a:prstGeom>
          <a:noFill/>
        </p:spPr>
        <p:txBody>
          <a:bodyPr wrap="square" rtlCol="0">
            <a:spAutoFit/>
          </a:bodyPr>
          <a:lstStyle/>
          <a:p>
            <a:r>
              <a:rPr lang="en-GB" sz="2800" dirty="0" smtClean="0"/>
              <a:t>But the costumes </a:t>
            </a:r>
            <a:r>
              <a:rPr lang="en-GB" sz="2800" u="dbl" dirty="0" smtClean="0"/>
              <a:t>were</a:t>
            </a:r>
            <a:r>
              <a:rPr lang="en-GB" sz="2800" dirty="0" smtClean="0"/>
              <a:t> very beautiful and perfect; more so than I ever saw them before: I am pleased at this, and think it a hopeful sign of the country.  The younger women nearly all had their straw hats with  wreaths of scarlet and blue &amp; white flowers quite round; and superb silver chains over their velvet bodices, and deep  red patterned petticoats, and looked really as complete as they do in the picture books. </a:t>
            </a:r>
          </a:p>
          <a:p>
            <a:endParaRPr lang="en-GB" dirty="0"/>
          </a:p>
        </p:txBody>
      </p:sp>
    </p:spTree>
    <p:extLst>
      <p:ext uri="{BB962C8B-B14F-4D97-AF65-F5344CB8AC3E}">
        <p14:creationId xmlns:p14="http://schemas.microsoft.com/office/powerpoint/2010/main" val="1383263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collections.museums-sheffield.org.uk/internal/media/dispatcher/5484/resize:format=full"/>
          <p:cNvPicPr>
            <a:picLocks noChangeAspect="1" noChangeArrowheads="1"/>
          </p:cNvPicPr>
          <p:nvPr/>
        </p:nvPicPr>
        <p:blipFill>
          <a:blip r:embed="rId2" cstate="print"/>
          <a:srcRect/>
          <a:stretch>
            <a:fillRect/>
          </a:stretch>
        </p:blipFill>
        <p:spPr bwMode="auto">
          <a:xfrm>
            <a:off x="-180528" y="-315416"/>
            <a:ext cx="9115425" cy="7315200"/>
          </a:xfrm>
          <a:prstGeom prst="rect">
            <a:avLst/>
          </a:prstGeom>
          <a:noFill/>
        </p:spPr>
      </p:pic>
      <p:sp>
        <p:nvSpPr>
          <p:cNvPr id="6" name="TextBox 5"/>
          <p:cNvSpPr txBox="1"/>
          <p:nvPr/>
        </p:nvSpPr>
        <p:spPr>
          <a:xfrm>
            <a:off x="2411760" y="0"/>
            <a:ext cx="6552728" cy="1384995"/>
          </a:xfrm>
          <a:prstGeom prst="rect">
            <a:avLst/>
          </a:prstGeom>
          <a:noFill/>
        </p:spPr>
        <p:txBody>
          <a:bodyPr wrap="square" rtlCol="0">
            <a:spAutoFit/>
          </a:bodyPr>
          <a:lstStyle/>
          <a:p>
            <a:pPr lvl="2"/>
            <a:r>
              <a:rPr lang="en-GB" sz="2800" b="1" dirty="0" smtClean="0">
                <a:solidFill>
                  <a:schemeClr val="bg1"/>
                </a:solidFill>
              </a:rPr>
              <a:t>In the ten minutes we spent at Berne, we saw one very beautiful girl in splendid dress; </a:t>
            </a:r>
            <a:endParaRPr lang="en-GB" b="1" dirty="0">
              <a:solidFill>
                <a:schemeClr val="bg1"/>
              </a:solidFill>
            </a:endParaRPr>
          </a:p>
        </p:txBody>
      </p:sp>
      <p:sp>
        <p:nvSpPr>
          <p:cNvPr id="9" name="TextBox 8"/>
          <p:cNvSpPr txBox="1"/>
          <p:nvPr/>
        </p:nvSpPr>
        <p:spPr>
          <a:xfrm>
            <a:off x="7452320" y="2636912"/>
            <a:ext cx="1331640" cy="954107"/>
          </a:xfrm>
          <a:prstGeom prst="rect">
            <a:avLst/>
          </a:prstGeom>
          <a:noFill/>
        </p:spPr>
        <p:txBody>
          <a:bodyPr wrap="square" rtlCol="0">
            <a:spAutoFit/>
          </a:bodyPr>
          <a:lstStyle/>
          <a:p>
            <a:pPr algn="ctr"/>
            <a:r>
              <a:rPr lang="en-GB" sz="1400" dirty="0" smtClean="0">
                <a:solidFill>
                  <a:schemeClr val="bg1"/>
                </a:solidFill>
              </a:rPr>
              <a:t>The Towers of </a:t>
            </a:r>
            <a:r>
              <a:rPr lang="en-GB" sz="1400" dirty="0" err="1" smtClean="0">
                <a:solidFill>
                  <a:schemeClr val="bg1"/>
                </a:solidFill>
              </a:rPr>
              <a:t>Thun</a:t>
            </a:r>
            <a:r>
              <a:rPr lang="en-GB" sz="1400" dirty="0" smtClean="0">
                <a:solidFill>
                  <a:schemeClr val="bg1"/>
                </a:solidFill>
              </a:rPr>
              <a:t>, Ruskin 1853</a:t>
            </a:r>
          </a:p>
          <a:p>
            <a:pPr algn="ctr"/>
            <a:r>
              <a:rPr lang="en-GB" sz="1400" dirty="0" smtClean="0">
                <a:solidFill>
                  <a:schemeClr val="bg1"/>
                </a:solidFill>
              </a:rPr>
              <a:t>CGSG506</a:t>
            </a:r>
            <a:endParaRPr lang="en-GB" sz="1400" dirty="0">
              <a:solidFill>
                <a:schemeClr val="bg1"/>
              </a:solidFill>
            </a:endParaRPr>
          </a:p>
        </p:txBody>
      </p:sp>
      <p:sp>
        <p:nvSpPr>
          <p:cNvPr id="10" name="TextBox 9"/>
          <p:cNvSpPr txBox="1"/>
          <p:nvPr/>
        </p:nvSpPr>
        <p:spPr>
          <a:xfrm>
            <a:off x="179512" y="4611231"/>
            <a:ext cx="8496944" cy="2246769"/>
          </a:xfrm>
          <a:prstGeom prst="rect">
            <a:avLst/>
          </a:prstGeom>
          <a:noFill/>
        </p:spPr>
        <p:txBody>
          <a:bodyPr wrap="square" rtlCol="0">
            <a:spAutoFit/>
          </a:bodyPr>
          <a:lstStyle/>
          <a:p>
            <a:r>
              <a:rPr lang="en-GB" sz="2800" b="1" dirty="0" smtClean="0">
                <a:solidFill>
                  <a:schemeClr val="bg1"/>
                </a:solidFill>
              </a:rPr>
              <a:t>she must have been at a wedding or something – she was the first Constance had seen, and Con was struck speechless – it was so much more than she expected for I had told her she must not be  disappointed if she saw little costume.’</a:t>
            </a:r>
            <a:endParaRPr lang="en-GB" b="1" dirty="0">
              <a:solidFill>
                <a:schemeClr val="bg1"/>
              </a:solidFill>
            </a:endParaRPr>
          </a:p>
        </p:txBody>
      </p:sp>
    </p:spTree>
    <p:extLst>
      <p:ext uri="{BB962C8B-B14F-4D97-AF65-F5344CB8AC3E}">
        <p14:creationId xmlns:p14="http://schemas.microsoft.com/office/powerpoint/2010/main" val="1383263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just"/>
            <a:r>
              <a:rPr lang="en-GB" sz="3200" dirty="0"/>
              <a:t> </a:t>
            </a:r>
            <a:r>
              <a:rPr lang="en-GB" sz="3200" dirty="0" smtClean="0"/>
              <a:t>‘The </a:t>
            </a:r>
            <a:r>
              <a:rPr lang="en-GB" sz="3200" dirty="0"/>
              <a:t>splendour and fantasy even of dress, which in these days we pretend to despise, or in which, if we even indulge, it is only for the sake of vanity, and therefore to our infinite harm, were in those early days studied for love of their true beauty and honourableness, and became one of the main helps to dignity of character and courtesy of bearing.</a:t>
            </a:r>
            <a:r>
              <a:rPr lang="en-GB" sz="3200" dirty="0" smtClean="0"/>
              <a:t>’ </a:t>
            </a:r>
            <a:endParaRPr lang="en-GB" sz="3200" dirty="0"/>
          </a:p>
          <a:p>
            <a:endParaRPr lang="en-GB" dirty="0"/>
          </a:p>
        </p:txBody>
      </p:sp>
      <p:sp>
        <p:nvSpPr>
          <p:cNvPr id="3" name="Title 2"/>
          <p:cNvSpPr>
            <a:spLocks noGrp="1"/>
          </p:cNvSpPr>
          <p:nvPr>
            <p:ph type="title"/>
          </p:nvPr>
        </p:nvSpPr>
        <p:spPr/>
        <p:txBody>
          <a:bodyPr/>
          <a:lstStyle/>
          <a:p>
            <a:r>
              <a:rPr lang="en-GB" i="1" dirty="0" smtClean="0"/>
              <a:t>Stones of Venice 3</a:t>
            </a:r>
            <a:endParaRPr lang="en-GB" i="1" dirty="0"/>
          </a:p>
        </p:txBody>
      </p:sp>
      <p:sp>
        <p:nvSpPr>
          <p:cNvPr id="4" name="Rectangle 3"/>
          <p:cNvSpPr/>
          <p:nvPr/>
        </p:nvSpPr>
        <p:spPr>
          <a:xfrm>
            <a:off x="6876256" y="5956294"/>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(11.223)</a:t>
            </a:r>
            <a:endParaRPr lang="en-GB" dirty="0"/>
          </a:p>
        </p:txBody>
      </p:sp>
      <p:pic>
        <p:nvPicPr>
          <p:cNvPr id="5" name="Picture 4" descr="Burgess 0070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46" y="0"/>
            <a:ext cx="1885715" cy="1988840"/>
          </a:xfrm>
          <a:prstGeom prst="rect">
            <a:avLst/>
          </a:prstGeom>
        </p:spPr>
      </p:pic>
    </p:spTree>
    <p:extLst>
      <p:ext uri="{BB962C8B-B14F-4D97-AF65-F5344CB8AC3E}">
        <p14:creationId xmlns:p14="http://schemas.microsoft.com/office/powerpoint/2010/main" val="3583539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79588" y="2020824"/>
            <a:ext cx="6907212" cy="4075176"/>
          </a:xfrm>
        </p:spPr>
        <p:txBody>
          <a:bodyPr>
            <a:normAutofit fontScale="85000" lnSpcReduction="20000"/>
          </a:bodyPr>
          <a:lstStyle/>
          <a:p>
            <a:pPr algn="just"/>
            <a:r>
              <a:rPr lang="en-GB" sz="3500" dirty="0"/>
              <a:t> </a:t>
            </a:r>
            <a:r>
              <a:rPr lang="en-GB" sz="3500" dirty="0" smtClean="0"/>
              <a:t>‘</a:t>
            </a:r>
            <a:r>
              <a:rPr lang="en-GB" sz="3500" dirty="0"/>
              <a:t>Look back to what we have been told of the dress of the early Venetians, that it was so invented that in </a:t>
            </a:r>
            <a:r>
              <a:rPr lang="en-GB" sz="3500" dirty="0" smtClean="0"/>
              <a:t>clothing </a:t>
            </a:r>
            <a:r>
              <a:rPr lang="en-GB" sz="3500" dirty="0"/>
              <a:t>themselves with it, they might clothe themselves also with modesty and honour. [….]  the nobleness of dress exercising, as I have said, a perpetual influence upon character, tending in a thousand ways to increase dignity and self-respect, and, together with grace of gesture, to induce serenity of thought</a:t>
            </a:r>
            <a:r>
              <a:rPr lang="en-GB" sz="3500" dirty="0" smtClean="0"/>
              <a:t>.’</a:t>
            </a:r>
            <a:endParaRPr lang="en-GB" sz="3500" dirty="0"/>
          </a:p>
          <a:p>
            <a:endParaRPr lang="en-GB" dirty="0"/>
          </a:p>
        </p:txBody>
      </p:sp>
      <p:sp>
        <p:nvSpPr>
          <p:cNvPr id="3" name="Title 2"/>
          <p:cNvSpPr>
            <a:spLocks noGrp="1"/>
          </p:cNvSpPr>
          <p:nvPr>
            <p:ph type="title"/>
          </p:nvPr>
        </p:nvSpPr>
        <p:spPr/>
        <p:txBody>
          <a:bodyPr/>
          <a:lstStyle/>
          <a:p>
            <a:r>
              <a:rPr lang="en-GB" i="1" dirty="0" smtClean="0"/>
              <a:t>Stones of Venice 3</a:t>
            </a:r>
            <a:endParaRPr lang="en-GB" i="1" dirty="0"/>
          </a:p>
        </p:txBody>
      </p:sp>
      <p:sp>
        <p:nvSpPr>
          <p:cNvPr id="4" name="Rectangle 3"/>
          <p:cNvSpPr/>
          <p:nvPr/>
        </p:nvSpPr>
        <p:spPr>
          <a:xfrm>
            <a:off x="6876256" y="6140960"/>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(11.223-24)</a:t>
            </a:r>
            <a:endParaRPr lang="en-GB" dirty="0"/>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354" y="188640"/>
            <a:ext cx="1635125" cy="385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066" y="6140960"/>
            <a:ext cx="634613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dirty="0"/>
              <a:t>RF 0880 John Ruskin, </a:t>
            </a:r>
            <a:r>
              <a:rPr lang="en-GB" dirty="0" err="1"/>
              <a:t>Zipporah</a:t>
            </a:r>
            <a:r>
              <a:rPr lang="en-GB" dirty="0"/>
              <a:t> after </a:t>
            </a:r>
            <a:r>
              <a:rPr lang="en-GB" dirty="0" err="1"/>
              <a:t>Boticelli</a:t>
            </a:r>
            <a:r>
              <a:rPr lang="en-GB" dirty="0"/>
              <a:t> (1874) </a:t>
            </a:r>
            <a:endParaRPr lang="en-GB" dirty="0" smtClean="0"/>
          </a:p>
          <a:p>
            <a:r>
              <a:rPr lang="en-GB" dirty="0" smtClean="0"/>
              <a:t>Ruskin </a:t>
            </a:r>
            <a:r>
              <a:rPr lang="en-GB" dirty="0"/>
              <a:t>Foundation (Ruskin Library, Lancaster University)</a:t>
            </a:r>
          </a:p>
        </p:txBody>
      </p:sp>
    </p:spTree>
    <p:extLst>
      <p:ext uri="{BB962C8B-B14F-4D97-AF65-F5344CB8AC3E}">
        <p14:creationId xmlns:p14="http://schemas.microsoft.com/office/powerpoint/2010/main" val="152178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2348880"/>
            <a:ext cx="5328592" cy="4075176"/>
          </a:xfrm>
        </p:spPr>
        <p:txBody>
          <a:bodyPr>
            <a:normAutofit fontScale="77500" lnSpcReduction="20000"/>
          </a:bodyPr>
          <a:lstStyle/>
          <a:p>
            <a:pPr algn="just"/>
            <a:r>
              <a:rPr lang="en-GB" sz="3500" dirty="0"/>
              <a:t> </a:t>
            </a:r>
            <a:r>
              <a:rPr lang="en-GB" sz="3500" dirty="0" smtClean="0"/>
              <a:t>‘</a:t>
            </a:r>
            <a:r>
              <a:rPr lang="en-GB" sz="3600" dirty="0" smtClean="0"/>
              <a:t>I </a:t>
            </a:r>
            <a:r>
              <a:rPr lang="en-GB" sz="3600" dirty="0"/>
              <a:t>do not mean merely in its magnificence; the most splendid time was not the best time. It was still in the thirteenth century, when, as we have seen, simplicity and gorgeousness were justly mingled, and the leathern girdle and the clasp of bone, were worn, as well as the embroidered mantle, that the manner of dress seems to have been noblest</a:t>
            </a:r>
            <a:r>
              <a:rPr lang="en-GB" sz="3600" dirty="0" smtClean="0"/>
              <a:t>.’</a:t>
            </a:r>
            <a:endParaRPr lang="en-GB" sz="3500" dirty="0"/>
          </a:p>
          <a:p>
            <a:endParaRPr lang="en-GB" dirty="0"/>
          </a:p>
        </p:txBody>
      </p:sp>
      <p:sp>
        <p:nvSpPr>
          <p:cNvPr id="3" name="Title 2"/>
          <p:cNvSpPr>
            <a:spLocks noGrp="1"/>
          </p:cNvSpPr>
          <p:nvPr>
            <p:ph type="title"/>
          </p:nvPr>
        </p:nvSpPr>
        <p:spPr>
          <a:xfrm>
            <a:off x="2555776" y="980728"/>
            <a:ext cx="4114800" cy="701040"/>
          </a:xfrm>
        </p:spPr>
        <p:txBody>
          <a:bodyPr/>
          <a:lstStyle/>
          <a:p>
            <a:r>
              <a:rPr lang="en-GB" i="1" dirty="0" smtClean="0"/>
              <a:t>Stones of Venice 3</a:t>
            </a:r>
            <a:endParaRPr lang="en-GB" i="1" dirty="0"/>
          </a:p>
        </p:txBody>
      </p:sp>
      <p:sp>
        <p:nvSpPr>
          <p:cNvPr id="4" name="Rectangle 3"/>
          <p:cNvSpPr/>
          <p:nvPr/>
        </p:nvSpPr>
        <p:spPr>
          <a:xfrm>
            <a:off x="3635896" y="5949280"/>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(11.224)</a:t>
            </a:r>
            <a:endParaRPr lang="en-GB" dirty="0"/>
          </a:p>
        </p:txBody>
      </p:sp>
      <p:pic>
        <p:nvPicPr>
          <p:cNvPr id="15364" name="Picture 4" descr="http://collections.museums-sheffield.org.uk/internal/media/dispatcher/8825/resize:format=preview;jsessionid=47521272C1D8293D6CC1B10BB061F0AA"/>
          <p:cNvPicPr>
            <a:picLocks noChangeAspect="1" noChangeArrowheads="1"/>
          </p:cNvPicPr>
          <p:nvPr/>
        </p:nvPicPr>
        <p:blipFill>
          <a:blip r:embed="rId2" cstate="print"/>
          <a:srcRect/>
          <a:stretch>
            <a:fillRect/>
          </a:stretch>
        </p:blipFill>
        <p:spPr bwMode="auto">
          <a:xfrm>
            <a:off x="6228184" y="2924944"/>
            <a:ext cx="2635696" cy="2635696"/>
          </a:xfrm>
          <a:prstGeom prst="rect">
            <a:avLst/>
          </a:prstGeom>
          <a:noFill/>
        </p:spPr>
      </p:pic>
    </p:spTree>
    <p:extLst>
      <p:ext uri="{BB962C8B-B14F-4D97-AF65-F5344CB8AC3E}">
        <p14:creationId xmlns:p14="http://schemas.microsoft.com/office/powerpoint/2010/main" val="805507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427984" y="1484784"/>
            <a:ext cx="4402832" cy="1760984"/>
          </a:xfrm>
          <a:prstGeom prst="rect">
            <a:avLst/>
          </a:prstGeom>
        </p:spPr>
        <p:style>
          <a:lnRef idx="3">
            <a:schemeClr val="lt1"/>
          </a:lnRef>
          <a:fillRef idx="1">
            <a:schemeClr val="dk1"/>
          </a:fillRef>
          <a:effectRef idx="1">
            <a:schemeClr val="dk1"/>
          </a:effectRef>
          <a:fontRef idx="minor">
            <a:schemeClr val="lt1"/>
          </a:fontRef>
        </p:style>
        <p:txBody>
          <a:bodyPr/>
          <a:lstStyle/>
          <a:p>
            <a:r>
              <a:rPr lang="en-GB" sz="2400" dirty="0" smtClean="0"/>
              <a:t>‘The Quarry’ (Ch 1)</a:t>
            </a:r>
          </a:p>
          <a:p>
            <a:pPr lvl="1"/>
            <a:r>
              <a:rPr lang="en-GB" sz="2000" dirty="0" smtClean="0"/>
              <a:t>Empire</a:t>
            </a:r>
          </a:p>
          <a:p>
            <a:pPr lvl="1"/>
            <a:r>
              <a:rPr lang="en-GB" sz="2000" dirty="0" smtClean="0"/>
              <a:t>Warning to society to learn from the past</a:t>
            </a:r>
            <a:endParaRPr lang="en-GB" sz="2000" dirty="0"/>
          </a:p>
        </p:txBody>
      </p:sp>
      <p:sp>
        <p:nvSpPr>
          <p:cNvPr id="3" name="Title 2"/>
          <p:cNvSpPr>
            <a:spLocks noGrp="1"/>
          </p:cNvSpPr>
          <p:nvPr>
            <p:ph type="title"/>
          </p:nvPr>
        </p:nvSpPr>
        <p:spPr>
          <a:xfrm>
            <a:off x="457200" y="404664"/>
            <a:ext cx="8229600" cy="966936"/>
          </a:xfrm>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a:lstStyle/>
          <a:p>
            <a:pPr algn="ctr"/>
            <a:r>
              <a:rPr lang="en-GB" i="1" dirty="0" smtClean="0"/>
              <a:t>The Stones of Venice 1</a:t>
            </a:r>
            <a:r>
              <a:rPr lang="en-GB" dirty="0" smtClean="0"/>
              <a:t> (1851)</a:t>
            </a:r>
            <a:endParaRPr lang="en-GB" i="1" dirty="0"/>
          </a:p>
        </p:txBody>
      </p:sp>
      <p:graphicFrame>
        <p:nvGraphicFramePr>
          <p:cNvPr id="4" name="Diagram 3"/>
          <p:cNvGraphicFramePr/>
          <p:nvPr>
            <p:extLst>
              <p:ext uri="{D42A27DB-BD31-4B8C-83A1-F6EECF244321}">
                <p14:modId xmlns:p14="http://schemas.microsoft.com/office/powerpoint/2010/main" val="3107142922"/>
              </p:ext>
            </p:extLst>
          </p:nvPr>
        </p:nvGraphicFramePr>
        <p:xfrm>
          <a:off x="323528" y="3356992"/>
          <a:ext cx="8022480" cy="350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129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2020824"/>
            <a:ext cx="8507288" cy="4648536"/>
          </a:xfrm>
        </p:spPr>
        <p:txBody>
          <a:bodyPr>
            <a:normAutofit fontScale="55000" lnSpcReduction="20000"/>
          </a:bodyPr>
          <a:lstStyle/>
          <a:p>
            <a:pPr algn="just">
              <a:lnSpc>
                <a:spcPct val="120000"/>
              </a:lnSpc>
            </a:pPr>
            <a:r>
              <a:rPr lang="en-GB" sz="6000" dirty="0"/>
              <a:t> </a:t>
            </a:r>
            <a:r>
              <a:rPr lang="en-GB" sz="6000" dirty="0" smtClean="0"/>
              <a:t>‘the </a:t>
            </a:r>
            <a:r>
              <a:rPr lang="en-GB" sz="6000" dirty="0"/>
              <a:t>gradually increasing luxury and vanity of the age strove for continual excitement in more quaint and extravagant devices; and in the fifteenth century, dress reached its point of utmost splendour and fancy, being in many cases still exquisitely graceful, but now, in its morbid magnificence, devoid of all wholesome influence on manners</a:t>
            </a:r>
            <a:r>
              <a:rPr lang="en-GB" sz="6000" dirty="0" smtClean="0"/>
              <a:t>.’</a:t>
            </a:r>
            <a:endParaRPr lang="en-GB" sz="6000" dirty="0"/>
          </a:p>
          <a:p>
            <a:endParaRPr lang="en-GB" dirty="0"/>
          </a:p>
        </p:txBody>
      </p:sp>
      <p:sp>
        <p:nvSpPr>
          <p:cNvPr id="3" name="Title 2"/>
          <p:cNvSpPr>
            <a:spLocks noGrp="1"/>
          </p:cNvSpPr>
          <p:nvPr>
            <p:ph type="title"/>
          </p:nvPr>
        </p:nvSpPr>
        <p:spPr/>
        <p:txBody>
          <a:bodyPr/>
          <a:lstStyle/>
          <a:p>
            <a:r>
              <a:rPr lang="en-GB" i="1" dirty="0" smtClean="0"/>
              <a:t>Stones of Venice 3</a:t>
            </a:r>
            <a:endParaRPr lang="en-GB" i="1" dirty="0"/>
          </a:p>
        </p:txBody>
      </p:sp>
      <p:sp>
        <p:nvSpPr>
          <p:cNvPr id="4" name="Rectangle 3"/>
          <p:cNvSpPr/>
          <p:nvPr/>
        </p:nvSpPr>
        <p:spPr>
          <a:xfrm>
            <a:off x="6876256" y="6140960"/>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(11.225)</a:t>
            </a:r>
            <a:endParaRPr lang="en-GB" dirty="0"/>
          </a:p>
        </p:txBody>
      </p:sp>
      <p:pic>
        <p:nvPicPr>
          <p:cNvPr id="5" name="Picture 4" descr="Cast 0321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67" y="13342"/>
            <a:ext cx="1754904" cy="1759474"/>
          </a:xfrm>
          <a:prstGeom prst="rect">
            <a:avLst/>
          </a:prstGeom>
        </p:spPr>
      </p:pic>
    </p:spTree>
    <p:extLst>
      <p:ext uri="{BB962C8B-B14F-4D97-AF65-F5344CB8AC3E}">
        <p14:creationId xmlns:p14="http://schemas.microsoft.com/office/powerpoint/2010/main" val="1798510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2020824"/>
            <a:ext cx="8507288" cy="4648536"/>
          </a:xfrm>
        </p:spPr>
        <p:txBody>
          <a:bodyPr>
            <a:normAutofit fontScale="77500" lnSpcReduction="20000"/>
          </a:bodyPr>
          <a:lstStyle/>
          <a:p>
            <a:pPr algn="just">
              <a:lnSpc>
                <a:spcPct val="120000"/>
              </a:lnSpc>
            </a:pPr>
            <a:r>
              <a:rPr lang="en-GB" sz="6000" dirty="0"/>
              <a:t> </a:t>
            </a:r>
            <a:r>
              <a:rPr lang="en-GB" sz="6000" dirty="0" smtClean="0"/>
              <a:t>‘From </a:t>
            </a:r>
            <a:r>
              <a:rPr lang="en-GB" sz="6000" dirty="0"/>
              <a:t>this point, like architecture, it was rapidly degraded, and sank through the buff coat, and lace collar, and jack boot, to the bag-wig, tailed coat, and high-heeled shoe; and so to what it is now</a:t>
            </a:r>
            <a:r>
              <a:rPr lang="en-GB" sz="6000" dirty="0" smtClean="0"/>
              <a:t>.’</a:t>
            </a:r>
            <a:endParaRPr lang="en-GB" sz="6000" dirty="0"/>
          </a:p>
          <a:p>
            <a:endParaRPr lang="en-GB" dirty="0"/>
          </a:p>
        </p:txBody>
      </p:sp>
      <p:sp>
        <p:nvSpPr>
          <p:cNvPr id="3" name="Title 2"/>
          <p:cNvSpPr>
            <a:spLocks noGrp="1"/>
          </p:cNvSpPr>
          <p:nvPr>
            <p:ph type="title"/>
          </p:nvPr>
        </p:nvSpPr>
        <p:spPr/>
        <p:txBody>
          <a:bodyPr/>
          <a:lstStyle/>
          <a:p>
            <a:r>
              <a:rPr lang="en-GB" i="1" dirty="0" smtClean="0"/>
              <a:t>Stones of Venice 3</a:t>
            </a:r>
            <a:endParaRPr lang="en-GB" i="1" dirty="0"/>
          </a:p>
        </p:txBody>
      </p:sp>
      <p:sp>
        <p:nvSpPr>
          <p:cNvPr id="4" name="Rectangle 3"/>
          <p:cNvSpPr/>
          <p:nvPr/>
        </p:nvSpPr>
        <p:spPr>
          <a:xfrm>
            <a:off x="7308304" y="6325626"/>
            <a:ext cx="172819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(11.225)</a:t>
            </a:r>
            <a:endParaRPr lang="en-GB" dirty="0"/>
          </a:p>
        </p:txBody>
      </p:sp>
    </p:spTree>
    <p:extLst>
      <p:ext uri="{BB962C8B-B14F-4D97-AF65-F5344CB8AC3E}">
        <p14:creationId xmlns:p14="http://schemas.microsoft.com/office/powerpoint/2010/main" val="2120776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1772816"/>
            <a:ext cx="8229600" cy="4360504"/>
          </a:xfrm>
        </p:spPr>
        <p:txBody>
          <a:bodyPr>
            <a:normAutofit/>
          </a:bodyPr>
          <a:lstStyle/>
          <a:p>
            <a:r>
              <a:rPr lang="en-GB" sz="2400" dirty="0" smtClean="0"/>
              <a:t> ‘to form a society – no matter how small at first, which shall vow itself to simple life in what is called poverty, that it may clothe &amp; </a:t>
            </a:r>
            <a:r>
              <a:rPr lang="en-GB" sz="2400" strike="sngStrike" dirty="0" smtClean="0"/>
              <a:t>wash</a:t>
            </a:r>
            <a:r>
              <a:rPr lang="en-GB" sz="2400" dirty="0" smtClean="0"/>
              <a:t> cleanse, and teach habits of honour and justice’</a:t>
            </a:r>
          </a:p>
          <a:p>
            <a:r>
              <a:rPr lang="en-GB" sz="2400" dirty="0" smtClean="0"/>
              <a:t>...</a:t>
            </a:r>
          </a:p>
          <a:p>
            <a:r>
              <a:rPr lang="en-GB" sz="2400" dirty="0" smtClean="0"/>
              <a:t>‘Do not think it a nonsensical fastening on my own particular fancies when I tell you that my first object in all law will be Grace and beauty in all external things. – There shall be no riches on the one side – no </a:t>
            </a:r>
            <a:r>
              <a:rPr lang="en-GB" sz="2400" dirty="0" err="1" smtClean="0"/>
              <a:t>noisomeness</a:t>
            </a:r>
            <a:r>
              <a:rPr lang="en-GB" sz="2400" dirty="0" smtClean="0"/>
              <a:t> nor vulgarity on the other – ’</a:t>
            </a:r>
            <a:endParaRPr lang="en-GB" sz="2400" dirty="0"/>
          </a:p>
        </p:txBody>
      </p:sp>
      <p:sp>
        <p:nvSpPr>
          <p:cNvPr id="3" name="Title 2"/>
          <p:cNvSpPr>
            <a:spLocks noGrp="1"/>
          </p:cNvSpPr>
          <p:nvPr>
            <p:ph type="title"/>
          </p:nvPr>
        </p:nvSpPr>
        <p:spPr/>
        <p:txBody>
          <a:bodyPr/>
          <a:lstStyle/>
          <a:p>
            <a:r>
              <a:rPr lang="en-GB" dirty="0" smtClean="0"/>
              <a:t>Letter to Susan Scott 1869</a:t>
            </a:r>
            <a:endParaRPr lang="en-GB" dirty="0"/>
          </a:p>
        </p:txBody>
      </p:sp>
      <p:pic>
        <p:nvPicPr>
          <p:cNvPr id="59394" name="Picture 2" descr="http://collections.museums-sheffield.org.uk/internal/media/dispatcher/8267/resize:format=preview"/>
          <p:cNvPicPr>
            <a:picLocks noChangeAspect="1" noChangeArrowheads="1"/>
          </p:cNvPicPr>
          <p:nvPr/>
        </p:nvPicPr>
        <p:blipFill>
          <a:blip r:embed="rId2" cstate="print"/>
          <a:srcRect/>
          <a:stretch>
            <a:fillRect/>
          </a:stretch>
        </p:blipFill>
        <p:spPr bwMode="auto">
          <a:xfrm>
            <a:off x="3419872" y="5029200"/>
            <a:ext cx="1828800" cy="18288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512" y="1268760"/>
            <a:ext cx="3347864" cy="4075176"/>
          </a:xfrm>
        </p:spPr>
        <p:txBody>
          <a:bodyPr>
            <a:noAutofit/>
          </a:bodyPr>
          <a:lstStyle/>
          <a:p>
            <a:r>
              <a:rPr lang="en-GB" sz="2800" dirty="0" smtClean="0"/>
              <a:t>‘I have been planning this ˄ </a:t>
            </a:r>
            <a:r>
              <a:rPr lang="en-GB" sz="2800" u="sng" baseline="30000" dirty="0" smtClean="0"/>
              <a:t>finally</a:t>
            </a:r>
            <a:r>
              <a:rPr lang="en-GB" sz="2800" baseline="30000" dirty="0" smtClean="0"/>
              <a:t> </a:t>
            </a:r>
            <a:r>
              <a:rPr lang="en-GB" sz="2800" dirty="0" smtClean="0"/>
              <a:t>ever since I past the Alps this year; and yesterday, it got hammered down into me by a curious chance – I had been all the morning in the Venetian </a:t>
            </a:r>
            <a:r>
              <a:rPr lang="en-GB" sz="2800" strike="sngStrike" dirty="0" err="1" smtClean="0"/>
              <a:t>Acad</a:t>
            </a:r>
            <a:r>
              <a:rPr lang="en-GB" sz="2800" dirty="0" smtClean="0"/>
              <a:t> </a:t>
            </a:r>
            <a:r>
              <a:rPr lang="en-GB" sz="2800" baseline="30000" dirty="0" smtClean="0"/>
              <a:t>Gallery </a:t>
            </a:r>
            <a:r>
              <a:rPr lang="en-GB" sz="2800" dirty="0" smtClean="0"/>
              <a:t>looking at Victor Carpaccio’s history of S</a:t>
            </a:r>
            <a:r>
              <a:rPr lang="en-GB" sz="2800" baseline="30000" dirty="0" smtClean="0"/>
              <a:t>t</a:t>
            </a:r>
            <a:r>
              <a:rPr lang="en-GB" sz="2800" dirty="0" smtClean="0"/>
              <a:t> Ursula’</a:t>
            </a:r>
            <a:endParaRPr lang="en-GB" sz="2800" dirty="0"/>
          </a:p>
        </p:txBody>
      </p:sp>
      <p:pic>
        <p:nvPicPr>
          <p:cNvPr id="60420" name="Picture 4" descr="http://collections.museums-sheffield.org.uk/internal/media/dispatcher/5424/resize:format=full"/>
          <p:cNvPicPr>
            <a:picLocks noChangeAspect="1" noChangeArrowheads="1"/>
          </p:cNvPicPr>
          <p:nvPr/>
        </p:nvPicPr>
        <p:blipFill>
          <a:blip r:embed="rId2" cstate="print"/>
          <a:srcRect/>
          <a:stretch>
            <a:fillRect/>
          </a:stretch>
        </p:blipFill>
        <p:spPr bwMode="auto">
          <a:xfrm>
            <a:off x="3805566" y="-129480"/>
            <a:ext cx="5338434" cy="69874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39552" y="404664"/>
            <a:ext cx="8064896" cy="6186309"/>
          </a:xfrm>
          <a:prstGeom prst="rect">
            <a:avLst/>
          </a:prstGeom>
        </p:spPr>
        <p:txBody>
          <a:bodyPr wrap="square">
            <a:spAutoFit/>
          </a:bodyPr>
          <a:lstStyle/>
          <a:p>
            <a:pPr algn="ctr"/>
            <a:r>
              <a:rPr lang="en-GB" sz="2800" dirty="0" smtClean="0"/>
              <a:t>‘THE </a:t>
            </a:r>
            <a:r>
              <a:rPr lang="en-GB" sz="2800" dirty="0"/>
              <a:t>DISCOVERY AND APPLICATION OF </a:t>
            </a:r>
            <a:r>
              <a:rPr lang="en-GB" sz="2800" dirty="0" smtClean="0"/>
              <a:t>ART’</a:t>
            </a:r>
          </a:p>
          <a:p>
            <a:pPr algn="ctr"/>
            <a:r>
              <a:rPr lang="en-GB" sz="3200" dirty="0" smtClean="0"/>
              <a:t>Manchester,  </a:t>
            </a:r>
            <a:r>
              <a:rPr lang="en-GB" sz="3200" dirty="0"/>
              <a:t>July </a:t>
            </a:r>
            <a:r>
              <a:rPr lang="en-GB" sz="3200" dirty="0" smtClean="0"/>
              <a:t> 1857</a:t>
            </a:r>
          </a:p>
          <a:p>
            <a:endParaRPr lang="en-GB" sz="3200" dirty="0"/>
          </a:p>
          <a:p>
            <a:pPr>
              <a:lnSpc>
                <a:spcPct val="150000"/>
              </a:lnSpc>
            </a:pPr>
            <a:r>
              <a:rPr lang="en-GB" sz="3200" dirty="0" smtClean="0"/>
              <a:t> </a:t>
            </a:r>
            <a:r>
              <a:rPr lang="en-GB" sz="3200" dirty="0"/>
              <a:t>‘I believe true nobleness of dress to be an important means of education, as it certainly is a necessity to any nation which wishes to possess living art, concerned with portraiture of human </a:t>
            </a:r>
            <a:r>
              <a:rPr lang="en-GB" sz="3200" dirty="0" smtClean="0"/>
              <a:t>nature.’</a:t>
            </a:r>
          </a:p>
          <a:p>
            <a:pPr algn="ctr"/>
            <a:r>
              <a:rPr lang="en-GB" sz="3200" dirty="0" smtClean="0"/>
              <a:t> </a:t>
            </a:r>
            <a:r>
              <a:rPr lang="en-GB" sz="3200" i="1" dirty="0" smtClean="0"/>
              <a:t>A </a:t>
            </a:r>
            <a:r>
              <a:rPr lang="en-GB" sz="3200" i="1" dirty="0"/>
              <a:t>Joy </a:t>
            </a:r>
            <a:r>
              <a:rPr lang="en-GB" sz="3200" i="1" dirty="0" smtClean="0"/>
              <a:t>Forever </a:t>
            </a:r>
          </a:p>
          <a:p>
            <a:pPr algn="ctr"/>
            <a:r>
              <a:rPr lang="en-GB" sz="3200" dirty="0" smtClean="0"/>
              <a:t>(16.52 )</a:t>
            </a:r>
            <a:endParaRPr lang="en-GB" sz="3200" dirty="0"/>
          </a:p>
        </p:txBody>
      </p:sp>
    </p:spTree>
    <p:extLst>
      <p:ext uri="{BB962C8B-B14F-4D97-AF65-F5344CB8AC3E}">
        <p14:creationId xmlns:p14="http://schemas.microsoft.com/office/powerpoint/2010/main" val="3216908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331640" y="4077072"/>
            <a:ext cx="7499176" cy="4075176"/>
          </a:xfrm>
        </p:spPr>
        <p:txBody>
          <a:bodyPr>
            <a:normAutofit/>
          </a:bodyPr>
          <a:lstStyle/>
          <a:p>
            <a:r>
              <a:rPr lang="en-GB" sz="2400" dirty="0" smtClean="0"/>
              <a:t>‘in which every figure –  and there are hundreds – is refined in feature and beautiful in dress with a purity as perfect – though as various as wild flowers.  There are old &amp; young – Kings and poor labourers –saints and rough soldiers – but they are all different only as violets and ivy or roses and meadow grass – </a:t>
            </a:r>
            <a:r>
              <a:rPr lang="en-GB" sz="2400" u="sng" dirty="0" smtClean="0"/>
              <a:t>all</a:t>
            </a:r>
            <a:r>
              <a:rPr lang="en-GB" sz="2400" dirty="0" smtClean="0"/>
              <a:t> lovely and human and pure.’ </a:t>
            </a:r>
            <a:endParaRPr lang="en-GB" sz="2400" dirty="0"/>
          </a:p>
        </p:txBody>
      </p:sp>
      <p:pic>
        <p:nvPicPr>
          <p:cNvPr id="65538" name="Picture 2" descr="http://collections.museums-sheffield.org.uk/internal/media/dispatcher/33405/resize:format=ful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5476600" cy="397053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sz="2800" dirty="0" smtClean="0"/>
              <a:t>Your stuffs need not be such as would catch the eye of a duchess; but they should be such as may at once serve the need, and refine the taste, of a cottager. The prevailing error in English dress, especially among the lower orders, is a tendency to flimsiness and gaudiness, arising mainly from the awkward imitation of their superiors’ (16.434)</a:t>
            </a:r>
            <a:endParaRPr lang="en-GB" sz="2800" dirty="0"/>
          </a:p>
        </p:txBody>
      </p:sp>
      <p:sp>
        <p:nvSpPr>
          <p:cNvPr id="3" name="Title 2"/>
          <p:cNvSpPr>
            <a:spLocks noGrp="1"/>
          </p:cNvSpPr>
          <p:nvPr>
            <p:ph type="title"/>
          </p:nvPr>
        </p:nvSpPr>
        <p:spPr/>
        <p:txBody>
          <a:bodyPr>
            <a:normAutofit fontScale="90000"/>
          </a:bodyPr>
          <a:lstStyle/>
          <a:p>
            <a:r>
              <a:rPr lang="en-GB" dirty="0" smtClean="0"/>
              <a:t>‘Modern Manufacture and Design’</a:t>
            </a:r>
            <a:br>
              <a:rPr lang="en-GB" dirty="0" smtClean="0"/>
            </a:br>
            <a:r>
              <a:rPr lang="en-GB" dirty="0" smtClean="0"/>
              <a:t>Bradford 1859</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sz="3200" dirty="0" smtClean="0"/>
              <a:t>a daughter-in-law whom M</a:t>
            </a:r>
            <a:r>
              <a:rPr lang="en-GB" sz="3200" baseline="30000" dirty="0" smtClean="0"/>
              <a:t>r </a:t>
            </a:r>
            <a:r>
              <a:rPr lang="en-GB" sz="3200" dirty="0" smtClean="0"/>
              <a:t>Gladstone took [in to dinner...] – a trained London beauty – very beautiful, and dressed like a figure in the Paris costume books – – but with a face that froze one hard like this east wind, and broke one to bits afterwards</a:t>
            </a:r>
            <a:endParaRPr lang="en-GB" sz="3200" dirty="0"/>
          </a:p>
        </p:txBody>
      </p:sp>
      <p:sp>
        <p:nvSpPr>
          <p:cNvPr id="3" name="Title 2"/>
          <p:cNvSpPr>
            <a:spLocks noGrp="1"/>
          </p:cNvSpPr>
          <p:nvPr>
            <p:ph type="title"/>
          </p:nvPr>
        </p:nvSpPr>
        <p:spPr/>
        <p:txBody>
          <a:bodyPr/>
          <a:lstStyle/>
          <a:p>
            <a:r>
              <a:rPr lang="en-GB" dirty="0" smtClean="0"/>
              <a:t>Letter to Joan Severn from Hawarden, 1878</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288496"/>
          </a:xfrm>
        </p:spPr>
        <p:txBody>
          <a:bodyPr>
            <a:normAutofit fontScale="92500" lnSpcReduction="10000"/>
          </a:bodyPr>
          <a:lstStyle/>
          <a:p>
            <a:r>
              <a:rPr lang="en-GB" sz="2800" dirty="0" smtClean="0"/>
              <a:t>‘The prevailing error in English dress, especially among the lower orders, is a tendency to flimsiness and gaudiness’, </a:t>
            </a:r>
          </a:p>
          <a:p>
            <a:endParaRPr lang="en-GB" sz="2800" dirty="0" smtClean="0"/>
          </a:p>
          <a:p>
            <a:r>
              <a:rPr lang="en-GB" sz="2800" dirty="0" smtClean="0"/>
              <a:t>he adds that: </a:t>
            </a:r>
          </a:p>
          <a:p>
            <a:endParaRPr lang="en-GB" sz="2800" dirty="0" smtClean="0"/>
          </a:p>
          <a:p>
            <a:r>
              <a:rPr lang="en-GB" sz="2800" dirty="0" smtClean="0"/>
              <a:t>It should be one of the first objects of all manufacturers to produce stuffs not only beautiful and quaint in design, but also adapted for everyday service, and decorous in humble and secluded life. </a:t>
            </a:r>
          </a:p>
          <a:p>
            <a:r>
              <a:rPr lang="en-GB" sz="2200" dirty="0" smtClean="0"/>
              <a:t>(16.434)</a:t>
            </a:r>
            <a:endParaRPr lang="en-GB" sz="2200" dirty="0"/>
          </a:p>
        </p:txBody>
      </p:sp>
      <p:sp>
        <p:nvSpPr>
          <p:cNvPr id="3" name="Title 2"/>
          <p:cNvSpPr>
            <a:spLocks noGrp="1"/>
          </p:cNvSpPr>
          <p:nvPr>
            <p:ph type="title"/>
          </p:nvPr>
        </p:nvSpPr>
        <p:spPr/>
        <p:txBody>
          <a:bodyPr>
            <a:normAutofit fontScale="90000"/>
          </a:bodyPr>
          <a:lstStyle/>
          <a:p>
            <a:r>
              <a:rPr lang="en-GB" dirty="0" smtClean="0"/>
              <a:t>‘Modern Manufacture and Design’</a:t>
            </a:r>
            <a:br>
              <a:rPr lang="en-GB" dirty="0" smtClean="0"/>
            </a:br>
            <a:r>
              <a:rPr lang="en-GB" dirty="0" smtClean="0"/>
              <a:t>Bradford 1859</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1268760"/>
            <a:ext cx="8229600" cy="1336168"/>
          </a:xfrm>
        </p:spPr>
        <p:txBody>
          <a:bodyPr>
            <a:normAutofit/>
          </a:bodyPr>
          <a:lstStyle/>
          <a:p>
            <a:r>
              <a:rPr lang="en-GB" sz="2800" dirty="0" smtClean="0"/>
              <a:t>‘Just come back from being with our hero for four hours – so happy we’ve been: he is </a:t>
            </a:r>
            <a:r>
              <a:rPr lang="en-GB" sz="2800" b="1" dirty="0" smtClean="0"/>
              <a:t>so</a:t>
            </a:r>
            <a:r>
              <a:rPr lang="en-GB" sz="2800" dirty="0" smtClean="0"/>
              <a:t> kind to us [...]</a:t>
            </a:r>
            <a:endParaRPr lang="en-GB" sz="2800" dirty="0"/>
          </a:p>
        </p:txBody>
      </p:sp>
      <p:sp>
        <p:nvSpPr>
          <p:cNvPr id="3" name="Title 2"/>
          <p:cNvSpPr>
            <a:spLocks noGrp="1"/>
          </p:cNvSpPr>
          <p:nvPr>
            <p:ph type="title"/>
          </p:nvPr>
        </p:nvSpPr>
        <p:spPr>
          <a:xfrm>
            <a:off x="2555776" y="188640"/>
            <a:ext cx="4114800" cy="701040"/>
          </a:xfrm>
        </p:spPr>
        <p:txBody>
          <a:bodyPr/>
          <a:lstStyle/>
          <a:p>
            <a:r>
              <a:rPr lang="en-GB" dirty="0" smtClean="0"/>
              <a:t>Burne-Jones on first visiting Ruskin with Morris 1856</a:t>
            </a:r>
            <a:endParaRPr lang="en-GB" dirty="0"/>
          </a:p>
        </p:txBody>
      </p:sp>
      <p:pic>
        <p:nvPicPr>
          <p:cNvPr id="11266" name="Picture 2" descr="http://collections.museums-sheffield.org.uk/internal/media/dispatcher/67932/resize:format=full"/>
          <p:cNvPicPr>
            <a:picLocks noChangeAspect="1" noChangeArrowheads="1"/>
          </p:cNvPicPr>
          <p:nvPr/>
        </p:nvPicPr>
        <p:blipFill>
          <a:blip r:embed="rId2" cstate="print"/>
          <a:srcRect/>
          <a:stretch>
            <a:fillRect/>
          </a:stretch>
        </p:blipFill>
        <p:spPr bwMode="auto">
          <a:xfrm>
            <a:off x="1259632" y="2310328"/>
            <a:ext cx="6204190" cy="454767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sz="2800" dirty="0" smtClean="0"/>
              <a:t>[...] Tonight he comes down to our rooms to carry off my drawing and </a:t>
            </a:r>
            <a:r>
              <a:rPr lang="en-GB" sz="2800" dirty="0" err="1" smtClean="0"/>
              <a:t>shew</a:t>
            </a:r>
            <a:r>
              <a:rPr lang="en-GB" sz="2800" dirty="0" smtClean="0"/>
              <a:t> it to lots of people; to-morrow night he comes again, and every Thursday night the same – isn’t that like a dream? think of knowing Ruskin like an equal and being called his dear boys. Oh! he is so good and kind – better than his books, which are the best books in the world.’</a:t>
            </a:r>
            <a:endParaRPr lang="en-GB" sz="2800" dirty="0"/>
          </a:p>
        </p:txBody>
      </p:sp>
      <p:sp>
        <p:nvSpPr>
          <p:cNvPr id="3" name="Title 2"/>
          <p:cNvSpPr>
            <a:spLocks noGrp="1"/>
          </p:cNvSpPr>
          <p:nvPr>
            <p:ph type="title"/>
          </p:nvPr>
        </p:nvSpPr>
        <p:spPr/>
        <p:txBody>
          <a:bodyPr/>
          <a:lstStyle/>
          <a:p>
            <a:r>
              <a:rPr lang="en-GB" dirty="0" smtClean="0"/>
              <a:t>Burne-Jones on first visiting Ruskin with Morris 1856</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0"/>
            <a:r>
              <a:rPr lang="en-GB" sz="2400" dirty="0" smtClean="0"/>
              <a:t>Joseph Brooke of Macclesfield</a:t>
            </a:r>
          </a:p>
          <a:p>
            <a:pPr lvl="0"/>
            <a:endParaRPr lang="en-GB" sz="2400" dirty="0" smtClean="0"/>
          </a:p>
          <a:p>
            <a:pPr lvl="0"/>
            <a:r>
              <a:rPr lang="en-GB" sz="2400" dirty="0" smtClean="0"/>
              <a:t>William Thomson of Huddersfield</a:t>
            </a:r>
          </a:p>
          <a:p>
            <a:pPr lvl="0"/>
            <a:endParaRPr lang="en-GB" sz="2400" dirty="0" smtClean="0"/>
          </a:p>
          <a:p>
            <a:pPr lvl="0"/>
            <a:r>
              <a:rPr lang="en-GB" sz="2400" dirty="0" err="1" smtClean="0"/>
              <a:t>Langdale</a:t>
            </a:r>
            <a:r>
              <a:rPr lang="en-GB" sz="2400" dirty="0" smtClean="0"/>
              <a:t> Linen Industry, including Ruskin Lace</a:t>
            </a:r>
          </a:p>
          <a:p>
            <a:endParaRPr lang="en-GB" dirty="0"/>
          </a:p>
        </p:txBody>
      </p:sp>
      <p:sp>
        <p:nvSpPr>
          <p:cNvPr id="3" name="Title 2"/>
          <p:cNvSpPr>
            <a:spLocks noGrp="1"/>
          </p:cNvSpPr>
          <p:nvPr>
            <p:ph type="title"/>
          </p:nvPr>
        </p:nvSpPr>
        <p:spPr/>
        <p:txBody>
          <a:bodyPr/>
          <a:lstStyle/>
          <a:p>
            <a:r>
              <a:rPr lang="en-GB" dirty="0" smtClean="0"/>
              <a:t>Case </a:t>
            </a:r>
            <a:r>
              <a:rPr lang="en-GB" dirty="0" err="1" smtClean="0"/>
              <a:t>sTudies</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360504"/>
          </a:xfrm>
        </p:spPr>
        <p:txBody>
          <a:bodyPr>
            <a:normAutofit/>
          </a:bodyPr>
          <a:lstStyle/>
          <a:p>
            <a:pPr algn="l"/>
            <a:r>
              <a:rPr lang="en-US" sz="2400" dirty="0" smtClean="0"/>
              <a:t>‘I have just returned from a day’s journey to </a:t>
            </a:r>
            <a:r>
              <a:rPr lang="en-US" sz="2400" dirty="0" err="1" smtClean="0"/>
              <a:t>Doncaster</a:t>
            </a:r>
            <a:r>
              <a:rPr lang="en-US" sz="2400" dirty="0" smtClean="0"/>
              <a:t> and back </a:t>
            </a:r>
            <a:r>
              <a:rPr lang="en-US" sz="2400" i="1" dirty="0" smtClean="0"/>
              <a:t>via</a:t>
            </a:r>
            <a:r>
              <a:rPr lang="en-US" sz="2400" dirty="0" smtClean="0"/>
              <a:t> Stockport, Hyde, </a:t>
            </a:r>
            <a:r>
              <a:rPr lang="en-US" sz="2400" dirty="0" err="1" smtClean="0"/>
              <a:t>Penistone</a:t>
            </a:r>
            <a:r>
              <a:rPr lang="en-US" sz="2400" dirty="0" smtClean="0"/>
              <a:t>, </a:t>
            </a:r>
            <a:r>
              <a:rPr lang="en-US" sz="2400" dirty="0" err="1" smtClean="0"/>
              <a:t>Barnsley</a:t>
            </a:r>
            <a:r>
              <a:rPr lang="en-US" sz="2400" dirty="0" smtClean="0"/>
              <a:t>, </a:t>
            </a:r>
            <a:r>
              <a:rPr lang="en-US" sz="2400" dirty="0" err="1" smtClean="0"/>
              <a:t>Mexborough</a:t>
            </a:r>
            <a:r>
              <a:rPr lang="en-US" sz="2400" dirty="0" smtClean="0"/>
              <a:t>, etc., a line of country which involuntarily called up another of your recent sayings—“loathsome to live in”—throughout the journey, and I thought, in response to your letter, that truly such living was “diabolical.”</a:t>
            </a:r>
          </a:p>
          <a:p>
            <a:pPr algn="l"/>
            <a:endParaRPr lang="en-GB" sz="2400" dirty="0" smtClean="0"/>
          </a:p>
          <a:p>
            <a:pPr algn="l"/>
            <a:r>
              <a:rPr lang="en-US" sz="2400" dirty="0" smtClean="0"/>
              <a:t>But I wish I knew more clearly where we must draw the line—what are your “certain limited needs” under which we may “light fires”—where the human necessity ends and the devilish life begins. […]’</a:t>
            </a:r>
            <a:endParaRPr lang="en-GB" sz="2400" dirty="0" smtClean="0"/>
          </a:p>
          <a:p>
            <a:endParaRPr lang="en-GB" dirty="0"/>
          </a:p>
        </p:txBody>
      </p:sp>
      <p:sp>
        <p:nvSpPr>
          <p:cNvPr id="3" name="Title 2"/>
          <p:cNvSpPr>
            <a:spLocks noGrp="1"/>
          </p:cNvSpPr>
          <p:nvPr>
            <p:ph type="title"/>
          </p:nvPr>
        </p:nvSpPr>
        <p:spPr/>
        <p:txBody>
          <a:bodyPr/>
          <a:lstStyle/>
          <a:p>
            <a:r>
              <a:rPr lang="en-GB" dirty="0" smtClean="0"/>
              <a:t>Joseph  Brook e</a:t>
            </a:r>
            <a:br>
              <a:rPr lang="en-GB" dirty="0" smtClean="0"/>
            </a:br>
            <a:r>
              <a:rPr lang="en-GB" dirty="0" smtClean="0"/>
              <a:t>Macclesfield</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9552" y="1700808"/>
            <a:ext cx="8229600" cy="2056248"/>
          </a:xfrm>
        </p:spPr>
        <p:txBody>
          <a:bodyPr>
            <a:normAutofit/>
          </a:bodyPr>
          <a:lstStyle/>
          <a:p>
            <a:pPr algn="l"/>
            <a:r>
              <a:rPr lang="en-US" sz="2800" dirty="0" smtClean="0"/>
              <a:t>‘I have inherited the sole charge of a large cotton-spinning business, and were I to extinguish my fire (which of course partakes of the diabolical) I must ruin myself and some thousand or so others. […]</a:t>
            </a:r>
          </a:p>
          <a:p>
            <a:pPr algn="l"/>
            <a:endParaRPr lang="en-GB" sz="2400" dirty="0" smtClean="0"/>
          </a:p>
          <a:p>
            <a:endParaRPr lang="en-GB" dirty="0"/>
          </a:p>
        </p:txBody>
      </p:sp>
      <p:sp>
        <p:nvSpPr>
          <p:cNvPr id="3" name="Title 2"/>
          <p:cNvSpPr>
            <a:spLocks noGrp="1"/>
          </p:cNvSpPr>
          <p:nvPr>
            <p:ph type="title"/>
          </p:nvPr>
        </p:nvSpPr>
        <p:spPr/>
        <p:txBody>
          <a:bodyPr/>
          <a:lstStyle/>
          <a:p>
            <a:r>
              <a:rPr lang="en-GB" dirty="0" smtClean="0"/>
              <a:t>Joseph  Brook e</a:t>
            </a:r>
            <a:br>
              <a:rPr lang="en-GB" dirty="0" smtClean="0"/>
            </a:br>
            <a:r>
              <a:rPr lang="en-GB" dirty="0" smtClean="0"/>
              <a:t>Macclesfield</a:t>
            </a:r>
            <a:endParaRPr lang="en-GB" dirty="0"/>
          </a:p>
        </p:txBody>
      </p:sp>
      <p:pic>
        <p:nvPicPr>
          <p:cNvPr id="73730" name="Picture 2" descr="Clarence Mill, Bollington, Cheshire - geograph.org.uk - 574490.jpg"/>
          <p:cNvPicPr>
            <a:picLocks noChangeAspect="1" noChangeArrowheads="1"/>
          </p:cNvPicPr>
          <p:nvPr/>
        </p:nvPicPr>
        <p:blipFill>
          <a:blip r:embed="rId2" cstate="print"/>
          <a:srcRect/>
          <a:stretch>
            <a:fillRect/>
          </a:stretch>
        </p:blipFill>
        <p:spPr bwMode="auto">
          <a:xfrm>
            <a:off x="2771800" y="3645024"/>
            <a:ext cx="3483414" cy="2730996"/>
          </a:xfrm>
          <a:prstGeom prst="rect">
            <a:avLst/>
          </a:prstGeom>
          <a:noFill/>
        </p:spPr>
      </p:pic>
      <p:sp>
        <p:nvSpPr>
          <p:cNvPr id="5" name="TextBox 4"/>
          <p:cNvSpPr txBox="1"/>
          <p:nvPr/>
        </p:nvSpPr>
        <p:spPr>
          <a:xfrm>
            <a:off x="6588224" y="6165304"/>
            <a:ext cx="2376264" cy="646331"/>
          </a:xfrm>
          <a:prstGeom prst="rect">
            <a:avLst/>
          </a:prstGeom>
          <a:noFill/>
        </p:spPr>
        <p:txBody>
          <a:bodyPr wrap="square" rtlCol="0">
            <a:spAutoFit/>
          </a:bodyPr>
          <a:lstStyle/>
          <a:p>
            <a:r>
              <a:rPr lang="en-GB" dirty="0" smtClean="0"/>
              <a:t>Clarence Mill</a:t>
            </a:r>
          </a:p>
          <a:p>
            <a:r>
              <a:rPr lang="en-GB" dirty="0" smtClean="0"/>
              <a:t>Image from </a:t>
            </a:r>
            <a:r>
              <a:rPr lang="en-GB" dirty="0" err="1" smtClean="0"/>
              <a:t>wikipedia</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sz="2800" dirty="0" smtClean="0"/>
              <a:t>‘ […] I feel that you see clearly a living truth which we who are perforce in the “peril of fire” can but grope after.  Yearningly some of us do this, and as you write books which seem to indicate that truth (faintly perceived though it be), you cannot wonder that I should crave a clearer vision.</a:t>
            </a:r>
            <a:endParaRPr lang="en-GB" sz="2800" dirty="0" smtClean="0"/>
          </a:p>
          <a:p>
            <a:pPr algn="l"/>
            <a:endParaRPr lang="en-US" sz="2800" dirty="0" smtClean="0"/>
          </a:p>
          <a:p>
            <a:pPr algn="l"/>
            <a:r>
              <a:rPr lang="en-US" sz="2800" dirty="0" smtClean="0"/>
              <a:t> My question is, what is to be done?—done by </a:t>
            </a:r>
            <a:r>
              <a:rPr lang="en-US" sz="2800" i="1" dirty="0" smtClean="0"/>
              <a:t>us</a:t>
            </a:r>
            <a:r>
              <a:rPr lang="en-US" sz="2800" dirty="0" smtClean="0"/>
              <a:t>?’</a:t>
            </a:r>
            <a:endParaRPr lang="en-GB" sz="2800" dirty="0" smtClean="0"/>
          </a:p>
          <a:p>
            <a:pPr algn="l"/>
            <a:endParaRPr lang="en-GB" sz="2400" dirty="0" smtClean="0"/>
          </a:p>
          <a:p>
            <a:endParaRPr lang="en-GB" dirty="0"/>
          </a:p>
        </p:txBody>
      </p:sp>
      <p:sp>
        <p:nvSpPr>
          <p:cNvPr id="3" name="Title 2"/>
          <p:cNvSpPr>
            <a:spLocks noGrp="1"/>
          </p:cNvSpPr>
          <p:nvPr>
            <p:ph type="title"/>
          </p:nvPr>
        </p:nvSpPr>
        <p:spPr/>
        <p:txBody>
          <a:bodyPr/>
          <a:lstStyle/>
          <a:p>
            <a:r>
              <a:rPr lang="en-GB" dirty="0" smtClean="0"/>
              <a:t>Joseph  Brook e</a:t>
            </a:r>
            <a:br>
              <a:rPr lang="en-GB" dirty="0" smtClean="0"/>
            </a:br>
            <a:r>
              <a:rPr lang="en-GB" dirty="0" smtClean="0"/>
              <a:t>Macclesfield</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556792"/>
            <a:ext cx="6279668" cy="2308324"/>
          </a:xfrm>
          <a:prstGeom prst="rect">
            <a:avLst/>
          </a:prstGeom>
          <a:noFill/>
        </p:spPr>
        <p:txBody>
          <a:bodyPr wrap="none" lIns="91440" tIns="45720" rIns="91440" bIns="45720">
            <a:spAutoFit/>
          </a:bodyPr>
          <a:lstStyle/>
          <a:p>
            <a:pPr algn="ctr"/>
            <a:r>
              <a:rPr lang="en-GB" sz="7200" dirty="0" smtClean="0"/>
              <a:t>‘to teach </a:t>
            </a:r>
            <a:r>
              <a:rPr lang="en-GB" sz="7200" b="1" dirty="0"/>
              <a:t>them </a:t>
            </a:r>
            <a:endParaRPr lang="en-GB" sz="7200" b="1" dirty="0" smtClean="0"/>
          </a:p>
          <a:p>
            <a:pPr algn="ctr"/>
            <a:r>
              <a:rPr lang="en-GB" sz="7200" dirty="0" smtClean="0"/>
              <a:t>how </a:t>
            </a:r>
            <a:r>
              <a:rPr lang="en-GB" sz="7200" dirty="0"/>
              <a:t>to </a:t>
            </a:r>
            <a:r>
              <a:rPr lang="en-GB" sz="7200" dirty="0" smtClean="0"/>
              <a:t>dress’</a:t>
            </a:r>
            <a:endParaRPr lang="en-GB" sz="7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Content Placeholder 4"/>
          <p:cNvSpPr>
            <a:spLocks noGrp="1"/>
          </p:cNvSpPr>
          <p:nvPr>
            <p:ph sz="quarter" idx="13"/>
          </p:nvPr>
        </p:nvSpPr>
        <p:spPr>
          <a:xfrm>
            <a:off x="467544" y="4869160"/>
            <a:ext cx="8229600" cy="1802904"/>
          </a:xfrm>
        </p:spPr>
        <p:txBody>
          <a:bodyPr>
            <a:normAutofit/>
          </a:bodyPr>
          <a:lstStyle/>
          <a:p>
            <a:r>
              <a:rPr lang="en-GB" sz="2800" dirty="0" smtClean="0"/>
              <a:t>1865/6</a:t>
            </a:r>
          </a:p>
          <a:p>
            <a:r>
              <a:rPr lang="en-GB" sz="2800" i="1" dirty="0" smtClean="0"/>
              <a:t>The </a:t>
            </a:r>
            <a:r>
              <a:rPr lang="en-GB" sz="2800" i="1" dirty="0"/>
              <a:t>Ethics of the </a:t>
            </a:r>
            <a:r>
              <a:rPr lang="en-GB" sz="2800" i="1" dirty="0" smtClean="0"/>
              <a:t>Dust</a:t>
            </a:r>
          </a:p>
          <a:p>
            <a:r>
              <a:rPr lang="en-GB" sz="2800" dirty="0" smtClean="0"/>
              <a:t> </a:t>
            </a:r>
            <a:r>
              <a:rPr lang="en-GB" sz="2800" dirty="0"/>
              <a:t>(18.297</a:t>
            </a:r>
            <a:r>
              <a:rPr lang="en-GB" sz="2800" dirty="0" smtClean="0"/>
              <a:t>)</a:t>
            </a:r>
            <a:endParaRPr lang="en-GB" sz="2800" dirty="0"/>
          </a:p>
        </p:txBody>
      </p:sp>
    </p:spTree>
    <p:extLst>
      <p:ext uri="{BB962C8B-B14F-4D97-AF65-F5344CB8AC3E}">
        <p14:creationId xmlns:p14="http://schemas.microsoft.com/office/powerpoint/2010/main" val="830435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504520"/>
          </a:xfrm>
        </p:spPr>
        <p:txBody>
          <a:bodyPr>
            <a:normAutofit/>
          </a:bodyPr>
          <a:lstStyle/>
          <a:p>
            <a:r>
              <a:rPr lang="en-US" sz="2400" dirty="0" smtClean="0"/>
              <a:t>‘Mr. George Thomson, is both a sincere and intelligent disciple of Ruskin, his moral nature grasping Ruskin’s essential ideas, and his business instinct knowing what to reject as impracticable or unimportant. We must premise, however, that this method is not one for </a:t>
            </a:r>
            <a:r>
              <a:rPr lang="en-US" sz="2400" dirty="0" err="1" smtClean="0"/>
              <a:t>realising</a:t>
            </a:r>
            <a:r>
              <a:rPr lang="en-US" sz="2400" dirty="0" smtClean="0"/>
              <a:t> a big fortune—that, indeed, is its merit.  […] Those who think that the adoption of Ruskin’s ideas means a more subtle way of making one’s pile may pass on; this is not for them. The essence of the scheme is co-partnership, every person consciously and willingly co-operating to a worthy end, </a:t>
            </a:r>
            <a:r>
              <a:rPr lang="en-US" sz="2400" i="1" dirty="0" smtClean="0"/>
              <a:t>viz.</a:t>
            </a:r>
            <a:r>
              <a:rPr lang="en-US" sz="2400" dirty="0" smtClean="0"/>
              <a:t>, the production of the best and most honest article that can be produced in the trade. </a:t>
            </a:r>
            <a:endParaRPr lang="en-GB" sz="2400" dirty="0" smtClean="0"/>
          </a:p>
          <a:p>
            <a:endParaRPr lang="en-GB" dirty="0"/>
          </a:p>
        </p:txBody>
      </p:sp>
      <p:sp>
        <p:nvSpPr>
          <p:cNvPr id="3" name="Title 2"/>
          <p:cNvSpPr>
            <a:spLocks noGrp="1"/>
          </p:cNvSpPr>
          <p:nvPr>
            <p:ph type="title"/>
          </p:nvPr>
        </p:nvSpPr>
        <p:spPr/>
        <p:txBody>
          <a:bodyPr/>
          <a:lstStyle/>
          <a:p>
            <a:r>
              <a:rPr lang="en-GB" dirty="0" smtClean="0"/>
              <a:t>George Thomson of Huddersfield</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800" dirty="0" smtClean="0"/>
              <a:t>The result of the adoption of the eight-hour day has been to give this firm some of the healthiest and best workers of any place in England. In a word, all the workers are satisfied, and none would go back to the precarious and non-ethical conditions which obtain generally in industrial life. Some of Ruskin’s business methods, at any rate, pay in the truest sense of the word, even if you cannot turn yourself into a millionaire by their adoption, and it is well that this should be proved (30.334-5)</a:t>
            </a:r>
            <a:endParaRPr lang="en-GB" sz="2800" dirty="0" smtClean="0"/>
          </a:p>
          <a:p>
            <a:endParaRPr lang="en-GB" dirty="0"/>
          </a:p>
        </p:txBody>
      </p:sp>
      <p:sp>
        <p:nvSpPr>
          <p:cNvPr id="4" name="Title 2"/>
          <p:cNvSpPr>
            <a:spLocks noGrp="1"/>
          </p:cNvSpPr>
          <p:nvPr>
            <p:ph type="title"/>
          </p:nvPr>
        </p:nvSpPr>
        <p:spPr>
          <a:xfrm>
            <a:off x="2514600" y="975360"/>
            <a:ext cx="4114800" cy="701040"/>
          </a:xfrm>
        </p:spPr>
        <p:txBody>
          <a:bodyPr/>
          <a:lstStyle/>
          <a:p>
            <a:r>
              <a:rPr lang="en-GB" dirty="0" smtClean="0"/>
              <a:t>George Thomson of Huddersfield</a:t>
            </a:r>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GB" sz="2800" dirty="0" smtClean="0"/>
              <a:t>‘One of the most commonly-urged objections to the teaching of Ruskin is that his theories are impracticable, and the realisation of his ideals impossible. It is freely admitted that his thoughts are very beautiful, but it is vehemently denied that his views of life are common sense.  The man who glories in being “practical” asks with a satisfied feeling of final triumph in argument what this great energetic world would be like without its railways and steamboats, its tubes and tramcars, its telegraphs and telephone’.</a:t>
            </a:r>
            <a:endParaRPr lang="en-GB" sz="2800" dirty="0"/>
          </a:p>
        </p:txBody>
      </p:sp>
      <p:sp>
        <p:nvSpPr>
          <p:cNvPr id="3" name="Title 2"/>
          <p:cNvSpPr>
            <a:spLocks noGrp="1"/>
          </p:cNvSpPr>
          <p:nvPr>
            <p:ph type="title"/>
          </p:nvPr>
        </p:nvSpPr>
        <p:spPr>
          <a:xfrm>
            <a:off x="2514600" y="975360"/>
            <a:ext cx="4114800" cy="869464"/>
          </a:xfrm>
        </p:spPr>
        <p:txBody>
          <a:bodyPr>
            <a:normAutofit fontScale="90000"/>
          </a:bodyPr>
          <a:lstStyle/>
          <a:p>
            <a:r>
              <a:rPr lang="en-GB" dirty="0" smtClean="0"/>
              <a:t>W. T. Porter.</a:t>
            </a:r>
            <a:br>
              <a:rPr lang="en-GB" dirty="0" smtClean="0"/>
            </a:br>
            <a:r>
              <a:rPr lang="en-GB" dirty="0" smtClean="0"/>
              <a:t> ‘The Spinning Wheel </a:t>
            </a:r>
            <a:br>
              <a:rPr lang="en-GB" dirty="0" smtClean="0"/>
            </a:br>
            <a:r>
              <a:rPr lang="en-GB" dirty="0" smtClean="0"/>
              <a:t>in Liverpool’</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http://covers.openlibrary.org/w/id/6097473-L.jpg"/>
          <p:cNvPicPr>
            <a:picLocks noChangeAspect="1" noChangeArrowheads="1"/>
          </p:cNvPicPr>
          <p:nvPr/>
        </p:nvPicPr>
        <p:blipFill>
          <a:blip r:embed="rId2" cstate="print"/>
          <a:srcRect/>
          <a:stretch>
            <a:fillRect/>
          </a:stretch>
        </p:blipFill>
        <p:spPr bwMode="auto">
          <a:xfrm>
            <a:off x="2915816" y="0"/>
            <a:ext cx="5890616" cy="6739834"/>
          </a:xfrm>
          <a:prstGeom prst="rect">
            <a:avLst/>
          </a:prstGeom>
          <a:noFill/>
        </p:spPr>
      </p:pic>
      <p:sp>
        <p:nvSpPr>
          <p:cNvPr id="2" name="Rectangle 1"/>
          <p:cNvSpPr/>
          <p:nvPr/>
        </p:nvSpPr>
        <p:spPr>
          <a:xfrm>
            <a:off x="611560" y="2780928"/>
            <a:ext cx="1486304" cy="923330"/>
          </a:xfrm>
          <a:prstGeom prst="rect">
            <a:avLst/>
          </a:prstGeom>
          <a:solidFill>
            <a:schemeClr val="accent6">
              <a:lumMod val="75000"/>
            </a:schemeClr>
          </a:solid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1889</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036805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4824536" cy="53553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GB" dirty="0" smtClean="0"/>
              <a:t>	</a:t>
            </a:r>
            <a:r>
              <a:rPr lang="en-GB" sz="2000" dirty="0" smtClean="0"/>
              <a:t>Not only was the paper made by hand, and the printing done by a hand-press, but </a:t>
            </a:r>
            <a:r>
              <a:rPr lang="en-GB" sz="2000" b="1" dirty="0" smtClean="0"/>
              <a:t>the flax – which forms the basis of both Linen and Paper </a:t>
            </a:r>
            <a:r>
              <a:rPr lang="en-GB" sz="2400" b="1" u="sng" dirty="0" smtClean="0"/>
              <a:t>– was first spun by the cottagers at their wheels in the </a:t>
            </a:r>
            <a:r>
              <a:rPr lang="en-GB" sz="2400" b="1" u="sng" dirty="0" err="1" smtClean="0"/>
              <a:t>Langdale</a:t>
            </a:r>
            <a:r>
              <a:rPr lang="en-GB" sz="2400" b="1" u="sng" dirty="0" smtClean="0"/>
              <a:t> Valley, and the thread thus formed was afterwards specially woven for the covers of this book on the hand loom at the same place</a:t>
            </a:r>
            <a:r>
              <a:rPr lang="en-GB" sz="2000" b="1" dirty="0" smtClean="0"/>
              <a:t> […]</a:t>
            </a:r>
            <a:endParaRPr lang="en-GB" dirty="0"/>
          </a:p>
        </p:txBody>
      </p:sp>
      <p:pic>
        <p:nvPicPr>
          <p:cNvPr id="5" name="Picture 2" descr="C:\Users\55084256\AppData\Local\Microsoft\Windows\Temporary Internet Files\Content.Outlook\O3TJDYRS\Linen 0124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36096" y="3284105"/>
            <a:ext cx="3483832" cy="34568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inen 012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6332" y="210727"/>
            <a:ext cx="3123360" cy="2932446"/>
          </a:xfrm>
          <a:prstGeom prst="rect">
            <a:avLst/>
          </a:prstGeom>
        </p:spPr>
      </p:pic>
    </p:spTree>
    <p:extLst>
      <p:ext uri="{BB962C8B-B14F-4D97-AF65-F5344CB8AC3E}">
        <p14:creationId xmlns:p14="http://schemas.microsoft.com/office/powerpoint/2010/main" val="33879270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6768752" cy="44721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GB" dirty="0" smtClean="0"/>
              <a:t>	</a:t>
            </a:r>
            <a:r>
              <a:rPr lang="en-GB" sz="2400" b="1" dirty="0" smtClean="0"/>
              <a:t>The linen we have used for our cover is unbleached, and is therefore the </a:t>
            </a:r>
            <a:r>
              <a:rPr lang="en-GB" sz="2400" b="1" u="sng" dirty="0" smtClean="0"/>
              <a:t>natural colour </a:t>
            </a:r>
            <a:r>
              <a:rPr lang="en-GB" sz="2400" b="1" dirty="0" smtClean="0"/>
              <a:t>of the dried flax. When the linen is required to be bleached, however, this is accomplished in </a:t>
            </a:r>
            <a:r>
              <a:rPr lang="en-GB" sz="2400" b="1" dirty="0" err="1" smtClean="0"/>
              <a:t>Langdale</a:t>
            </a:r>
            <a:r>
              <a:rPr lang="en-GB" sz="2400" b="1" dirty="0" smtClean="0"/>
              <a:t>, by no deleterious chemicals, but by the </a:t>
            </a:r>
            <a:r>
              <a:rPr lang="en-GB" sz="2400" b="1" u="sng" dirty="0" smtClean="0"/>
              <a:t>pure mountain air and sunshine</a:t>
            </a:r>
            <a:r>
              <a:rPr lang="en-GB" sz="2400" u="sng" dirty="0" smtClean="0"/>
              <a:t> </a:t>
            </a:r>
            <a:r>
              <a:rPr lang="en-GB" sz="2400" dirty="0" smtClean="0"/>
              <a:t>– the only kind that the Bard of Avon knew when he sang “of the white sheet bleaching on the hedge” in the Daffodil-time.</a:t>
            </a:r>
            <a:endParaRPr lang="en-GB" sz="2400" dirty="0"/>
          </a:p>
        </p:txBody>
      </p:sp>
      <p:pic>
        <p:nvPicPr>
          <p:cNvPr id="3" name="Picture 2" descr="http://www.ruskinmuseum.com/images/Lace%20patt%203%20web.jpg"/>
          <p:cNvPicPr>
            <a:picLocks noChangeAspect="1" noChangeArrowheads="1"/>
          </p:cNvPicPr>
          <p:nvPr/>
        </p:nvPicPr>
        <p:blipFill>
          <a:blip r:embed="rId2" cstate="print"/>
          <a:srcRect/>
          <a:stretch>
            <a:fillRect/>
          </a:stretch>
        </p:blipFill>
        <p:spPr bwMode="auto">
          <a:xfrm>
            <a:off x="7200900" y="4791075"/>
            <a:ext cx="1943100" cy="2066925"/>
          </a:xfrm>
          <a:prstGeom prst="rect">
            <a:avLst/>
          </a:prstGeom>
          <a:noFill/>
        </p:spPr>
      </p:pic>
    </p:spTree>
    <p:extLst>
      <p:ext uri="{BB962C8B-B14F-4D97-AF65-F5344CB8AC3E}">
        <p14:creationId xmlns:p14="http://schemas.microsoft.com/office/powerpoint/2010/main" val="1745319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990" y="476672"/>
            <a:ext cx="7200800" cy="512448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en-GB" dirty="0" smtClean="0"/>
              <a:t>	 </a:t>
            </a:r>
            <a:r>
              <a:rPr lang="en-GB" sz="2000" dirty="0" smtClean="0"/>
              <a:t>The buyer of a thing may seldom think of the workers’ sacrifice in producing it, yet the sacrifice of unremitting and often ill-rewarded toil should be thankfully acknowledged. And as sacrifice demands sacrifice, it is well to remember what John Ruskin has written, that the toiler can be best helped “by a right understanding on the part of all classes of what kinds of labour are good for men, raising them and making them happy, by a determined ‘sacrifice of such cheapness, convenience, and beauty as is only to be got by the degradation of the workman, and by the equally determined demand for the products of healthy and enabling labour.”</a:t>
            </a:r>
          </a:p>
          <a:p>
            <a:pPr>
              <a:lnSpc>
                <a:spcPct val="150000"/>
              </a:lnSpc>
            </a:pPr>
            <a:r>
              <a:rPr lang="en-GB" dirty="0" smtClean="0"/>
              <a:t>	</a:t>
            </a:r>
            <a:endParaRPr lang="en-GB" dirty="0"/>
          </a:p>
        </p:txBody>
      </p:sp>
      <p:sp>
        <p:nvSpPr>
          <p:cNvPr id="5" name="TextBox 4"/>
          <p:cNvSpPr txBox="1"/>
          <p:nvPr/>
        </p:nvSpPr>
        <p:spPr>
          <a:xfrm>
            <a:off x="5436096" y="5473005"/>
            <a:ext cx="3528392" cy="121571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1100" dirty="0" smtClean="0"/>
              <a:t>H. H. Warner, Preface to Songs of the Spindle &amp; Legends of the Loom, ed. by H. H. Warner, </a:t>
            </a:r>
            <a:r>
              <a:rPr lang="en-GB" sz="1100" dirty="0" err="1" smtClean="0"/>
              <a:t>Ill.s</a:t>
            </a:r>
            <a:r>
              <a:rPr lang="en-GB" sz="1100" dirty="0" smtClean="0"/>
              <a:t> by A. Tucker, H.H. Warner and Edith Capper (London: N. J. Powell &amp; Co., 1889), p. 7-8; citing Ruskin’s ‘Nature of Gothic’ from </a:t>
            </a:r>
            <a:r>
              <a:rPr lang="en-GB" sz="1100" i="1" dirty="0" smtClean="0"/>
              <a:t>Stones of Venice</a:t>
            </a:r>
            <a:r>
              <a:rPr lang="en-GB" sz="1100" dirty="0" smtClean="0"/>
              <a:t> (10.196)</a:t>
            </a:r>
          </a:p>
          <a:p>
            <a:endParaRPr lang="en-GB" dirty="0"/>
          </a:p>
        </p:txBody>
      </p:sp>
    </p:spTree>
    <p:extLst>
      <p:ext uri="{BB962C8B-B14F-4D97-AF65-F5344CB8AC3E}">
        <p14:creationId xmlns:p14="http://schemas.microsoft.com/office/powerpoint/2010/main" val="20704646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9464" y="260039"/>
            <a:ext cx="4824536" cy="438581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en-GB" dirty="0" smtClean="0"/>
              <a:t>	</a:t>
            </a:r>
            <a:r>
              <a:rPr lang="en-GB" sz="2400" dirty="0" smtClean="0"/>
              <a:t>If, then, in purchasing the finished article, the buyer be led to take an interest in the welfare of those concerned in producing it, and thus render the worker’s sacrifice light and joyful, the purpose of these few words will have been accomplished.</a:t>
            </a:r>
          </a:p>
          <a:p>
            <a:pPr>
              <a:lnSpc>
                <a:spcPct val="150000"/>
              </a:lnSpc>
            </a:pPr>
            <a:endParaRPr lang="en-GB" dirty="0"/>
          </a:p>
        </p:txBody>
      </p:sp>
      <p:sp>
        <p:nvSpPr>
          <p:cNvPr id="5" name="TextBox 4"/>
          <p:cNvSpPr txBox="1"/>
          <p:nvPr/>
        </p:nvSpPr>
        <p:spPr>
          <a:xfrm>
            <a:off x="5436096" y="5473005"/>
            <a:ext cx="3528392" cy="121571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1100" dirty="0" smtClean="0"/>
              <a:t>H. H. Warner, Preface to Songs of the Spindle &amp; Legends of the Loom, ed. by H. H. Warner, </a:t>
            </a:r>
            <a:r>
              <a:rPr lang="en-GB" sz="1100" dirty="0" err="1" smtClean="0"/>
              <a:t>Ill.s</a:t>
            </a:r>
            <a:r>
              <a:rPr lang="en-GB" sz="1100" dirty="0" smtClean="0"/>
              <a:t> by A. Tucker, H.H. Warner and Edith Capper (London: N. J. Powell &amp; Co., 1889), p. 7-8; citing Ruskin’s ‘Nature of Gothic’ from </a:t>
            </a:r>
            <a:r>
              <a:rPr lang="en-GB" sz="1100" i="1" dirty="0" smtClean="0"/>
              <a:t>Stones of Venice</a:t>
            </a:r>
            <a:r>
              <a:rPr lang="en-GB" sz="1100" dirty="0" smtClean="0"/>
              <a:t> (10.196)</a:t>
            </a:r>
          </a:p>
          <a:p>
            <a:endParaRPr lang="en-GB" dirty="0"/>
          </a:p>
        </p:txBody>
      </p:sp>
      <p:pic>
        <p:nvPicPr>
          <p:cNvPr id="6" name="Picture 5" descr="TwelvesSmock.JPG"/>
          <p:cNvPicPr>
            <a:picLocks noChangeAspect="1"/>
          </p:cNvPicPr>
          <p:nvPr/>
        </p:nvPicPr>
        <p:blipFill>
          <a:blip r:embed="rId2" cstate="print"/>
          <a:stretch>
            <a:fillRect/>
          </a:stretch>
        </p:blipFill>
        <p:spPr>
          <a:xfrm rot="5400000">
            <a:off x="-689992" y="2028056"/>
            <a:ext cx="5519936" cy="4139952"/>
          </a:xfrm>
          <a:prstGeom prst="rect">
            <a:avLst/>
          </a:prstGeom>
        </p:spPr>
      </p:pic>
    </p:spTree>
    <p:extLst>
      <p:ext uri="{BB962C8B-B14F-4D97-AF65-F5344CB8AC3E}">
        <p14:creationId xmlns:p14="http://schemas.microsoft.com/office/powerpoint/2010/main" val="1888679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1818auctioneers.co.uk/auctions/images/23/93.jpg"/>
          <p:cNvPicPr>
            <a:picLocks noChangeAspect="1" noChangeArrowheads="1"/>
          </p:cNvPicPr>
          <p:nvPr/>
        </p:nvPicPr>
        <p:blipFill>
          <a:blip r:embed="rId2" cstate="print"/>
          <a:srcRect/>
          <a:stretch>
            <a:fillRect/>
          </a:stretch>
        </p:blipFill>
        <p:spPr bwMode="auto">
          <a:xfrm>
            <a:off x="0" y="0"/>
            <a:ext cx="6566758" cy="4925070"/>
          </a:xfrm>
          <a:prstGeom prst="rect">
            <a:avLst/>
          </a:prstGeom>
          <a:noFill/>
        </p:spPr>
      </p:pic>
      <p:sp>
        <p:nvSpPr>
          <p:cNvPr id="6" name="TextBox 5"/>
          <p:cNvSpPr txBox="1"/>
          <p:nvPr/>
        </p:nvSpPr>
        <p:spPr>
          <a:xfrm>
            <a:off x="3167336" y="4941168"/>
            <a:ext cx="5976664" cy="190821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smtClean="0"/>
              <a:t>‘This little book is the product of </a:t>
            </a:r>
            <a:r>
              <a:rPr lang="en-GB" sz="2000" i="1" dirty="0" smtClean="0"/>
              <a:t>handwork alone</a:t>
            </a:r>
            <a:r>
              <a:rPr lang="en-GB" sz="2000" dirty="0" smtClean="0"/>
              <a:t>, and we have chosen to produce it in this way because we wish to preserve in each copy, as much of that individuality and human interest, as the price at which it is offered will permit.’</a:t>
            </a:r>
          </a:p>
          <a:p>
            <a:r>
              <a:rPr lang="en-GB" dirty="0" smtClean="0"/>
              <a:t>	</a:t>
            </a:r>
            <a:endParaRPr lang="en-GB" dirty="0"/>
          </a:p>
        </p:txBody>
      </p:sp>
      <p:sp>
        <p:nvSpPr>
          <p:cNvPr id="7" name="Rectangle 6"/>
          <p:cNvSpPr/>
          <p:nvPr/>
        </p:nvSpPr>
        <p:spPr>
          <a:xfrm>
            <a:off x="4572000" y="6211669"/>
            <a:ext cx="4572000"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n-GB" sz="1200" dirty="0" smtClean="0"/>
              <a:t>H. H. Warner, Preface to Songs of the Spindle &amp; Legends of the Loom, ed. by H. H. Warner, </a:t>
            </a:r>
            <a:r>
              <a:rPr lang="en-GB" sz="1200" dirty="0" err="1" smtClean="0"/>
              <a:t>Ill.s</a:t>
            </a:r>
            <a:r>
              <a:rPr lang="en-GB" sz="1200" dirty="0" smtClean="0"/>
              <a:t> by A. Tucker, H.H. Warner and Edith Capper (London: N. J. Powell &amp; Co., 1889), p. 7-8</a:t>
            </a:r>
            <a:endParaRPr lang="en-GB" sz="1200" dirty="0"/>
          </a:p>
        </p:txBody>
      </p:sp>
    </p:spTree>
    <p:extLst>
      <p:ext uri="{BB962C8B-B14F-4D97-AF65-F5344CB8AC3E}">
        <p14:creationId xmlns:p14="http://schemas.microsoft.com/office/powerpoint/2010/main" val="1432084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55084256\Desktop\1996P0168 Collingwood, W G - Tilberthwaite, St Martins 3453x2467.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101004"/>
            <a:ext cx="5360156" cy="3739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3888" y="0"/>
            <a:ext cx="5580112" cy="33239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en-GB" dirty="0" smtClean="0"/>
              <a:t>	</a:t>
            </a:r>
            <a:r>
              <a:rPr lang="en-GB" sz="2000" dirty="0" smtClean="0"/>
              <a:t> Machines may well produce those necessities of life that require but little thought in their production, yet there is much that machinery can never accomplish. […] Machine-made goods, with all their superb mechanical finish, are monstrous in their uniformity, and lack that human touch, interest, and individuality for which the artistic mind craves. [..]</a:t>
            </a:r>
            <a:endParaRPr lang="en-GB" dirty="0"/>
          </a:p>
        </p:txBody>
      </p:sp>
      <p:sp>
        <p:nvSpPr>
          <p:cNvPr id="8" name="TextBox 7"/>
          <p:cNvSpPr txBox="1"/>
          <p:nvPr/>
        </p:nvSpPr>
        <p:spPr>
          <a:xfrm>
            <a:off x="5414900" y="5670667"/>
            <a:ext cx="3636345" cy="116955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1400" dirty="0" smtClean="0"/>
              <a:t>Detail from W.G. Collingwood</a:t>
            </a:r>
            <a:r>
              <a:rPr lang="en-GB" sz="1400" dirty="0"/>
              <a:t>, </a:t>
            </a:r>
            <a:endParaRPr lang="en-GB" sz="1400" dirty="0" smtClean="0"/>
          </a:p>
          <a:p>
            <a:r>
              <a:rPr lang="en-GB" sz="1400" i="1" dirty="0" smtClean="0"/>
              <a:t>Interior </a:t>
            </a:r>
            <a:r>
              <a:rPr lang="en-GB" sz="1400" i="1" dirty="0"/>
              <a:t>with a Woman at Spinning Wheel </a:t>
            </a:r>
            <a:r>
              <a:rPr lang="en-GB" sz="1400" dirty="0"/>
              <a:t>(1900</a:t>
            </a:r>
            <a:r>
              <a:rPr lang="en-GB" sz="1400" dirty="0" smtClean="0"/>
              <a:t>)</a:t>
            </a:r>
          </a:p>
          <a:p>
            <a:r>
              <a:rPr lang="en-GB" sz="1400" dirty="0"/>
              <a:t>RF </a:t>
            </a:r>
            <a:r>
              <a:rPr lang="en-GB" sz="1400" dirty="0" smtClean="0"/>
              <a:t>935</a:t>
            </a:r>
            <a:r>
              <a:rPr lang="en-GB" sz="1400" dirty="0"/>
              <a:t>   Ruskin Foundation </a:t>
            </a:r>
            <a:endParaRPr lang="en-GB" sz="1400" dirty="0" smtClean="0"/>
          </a:p>
          <a:p>
            <a:r>
              <a:rPr lang="en-GB" sz="1400" dirty="0" smtClean="0"/>
              <a:t>(</a:t>
            </a:r>
            <a:r>
              <a:rPr lang="en-GB" sz="1400" dirty="0"/>
              <a:t>Ruskin Library, Lancaster University</a:t>
            </a:r>
            <a:r>
              <a:rPr lang="en-GB" sz="1400" dirty="0" smtClean="0"/>
              <a:t>)</a:t>
            </a:r>
            <a:endParaRPr lang="en-GB" dirty="0" smtClean="0"/>
          </a:p>
        </p:txBody>
      </p:sp>
    </p:spTree>
    <p:extLst>
      <p:ext uri="{BB962C8B-B14F-4D97-AF65-F5344CB8AC3E}">
        <p14:creationId xmlns:p14="http://schemas.microsoft.com/office/powerpoint/2010/main" val="2414411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9154" name="Picture 2" descr="http://collections.museums-sheffield.org.uk/internal/media/dispatcher/45379/resize:format=full"/>
          <p:cNvPicPr>
            <a:picLocks noChangeAspect="1" noChangeArrowheads="1"/>
          </p:cNvPicPr>
          <p:nvPr/>
        </p:nvPicPr>
        <p:blipFill>
          <a:blip r:embed="rId2" cstate="print"/>
          <a:srcRect/>
          <a:stretch>
            <a:fillRect/>
          </a:stretch>
        </p:blipFill>
        <p:spPr bwMode="auto">
          <a:xfrm>
            <a:off x="-612576" y="-486816"/>
            <a:ext cx="10315750" cy="7344816"/>
          </a:xfrm>
          <a:prstGeom prst="rect">
            <a:avLst/>
          </a:prstGeom>
          <a:noFill/>
        </p:spPr>
      </p:pic>
      <p:sp>
        <p:nvSpPr>
          <p:cNvPr id="5" name="TextBox 4"/>
          <p:cNvSpPr txBox="1"/>
          <p:nvPr/>
        </p:nvSpPr>
        <p:spPr>
          <a:xfrm>
            <a:off x="1403648" y="5733256"/>
            <a:ext cx="5688632" cy="923330"/>
          </a:xfrm>
          <a:prstGeom prst="rect">
            <a:avLst/>
          </a:prstGeom>
          <a:noFill/>
        </p:spPr>
        <p:txBody>
          <a:bodyPr wrap="square" rtlCol="0">
            <a:spAutoFit/>
          </a:bodyPr>
          <a:lstStyle/>
          <a:p>
            <a:pPr algn="ctr"/>
            <a:r>
              <a:rPr lang="en-GB" dirty="0" smtClean="0">
                <a:solidFill>
                  <a:schemeClr val="bg1"/>
                </a:solidFill>
              </a:rPr>
              <a:t>Bonneville, Savoy by Turner </a:t>
            </a:r>
          </a:p>
          <a:p>
            <a:pPr algn="ctr"/>
            <a:r>
              <a:rPr lang="en-GB" dirty="0" smtClean="0">
                <a:solidFill>
                  <a:schemeClr val="bg1"/>
                </a:solidFill>
              </a:rPr>
              <a:t>from Ruskin’s </a:t>
            </a:r>
            <a:r>
              <a:rPr lang="en-GB" dirty="0" err="1" smtClean="0">
                <a:solidFill>
                  <a:schemeClr val="bg1"/>
                </a:solidFill>
              </a:rPr>
              <a:t>Liber</a:t>
            </a:r>
            <a:r>
              <a:rPr lang="en-GB" dirty="0" smtClean="0">
                <a:solidFill>
                  <a:schemeClr val="bg1"/>
                </a:solidFill>
              </a:rPr>
              <a:t> </a:t>
            </a:r>
            <a:r>
              <a:rPr lang="en-GB" dirty="0" err="1" smtClean="0">
                <a:solidFill>
                  <a:schemeClr val="bg1"/>
                </a:solidFill>
              </a:rPr>
              <a:t>Studiorum</a:t>
            </a:r>
            <a:endParaRPr lang="en-GB" dirty="0" smtClean="0">
              <a:solidFill>
                <a:schemeClr val="bg1"/>
              </a:solidFill>
            </a:endParaRPr>
          </a:p>
          <a:p>
            <a:pPr algn="ctr"/>
            <a:r>
              <a:rPr lang="en-GB" dirty="0" smtClean="0">
                <a:solidFill>
                  <a:schemeClr val="bg1"/>
                </a:solidFill>
              </a:rPr>
              <a:t>In 1863 Ruskin tried to buy land for a home above Bonneville</a:t>
            </a:r>
            <a:endParaRPr lang="en-GB"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GB" dirty="0" smtClean="0"/>
              <a:t>Ethical consumerism</a:t>
            </a:r>
            <a:endParaRPr lang="en-GB" dirty="0"/>
          </a:p>
        </p:txBody>
      </p:sp>
      <p:graphicFrame>
        <p:nvGraphicFramePr>
          <p:cNvPr id="4" name="Diagram 3"/>
          <p:cNvGraphicFramePr/>
          <p:nvPr/>
        </p:nvGraphicFramePr>
        <p:xfrm>
          <a:off x="2699792"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79512" y="2924944"/>
            <a:ext cx="302433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Ethical Products</a:t>
            </a:r>
          </a:p>
          <a:p>
            <a:r>
              <a:rPr lang="en-GB" dirty="0" smtClean="0"/>
              <a:t>Give the wearer</a:t>
            </a:r>
          </a:p>
          <a:p>
            <a:endParaRPr lang="en-GB" dirty="0" smtClean="0"/>
          </a:p>
          <a:p>
            <a:r>
              <a:rPr lang="en-GB" dirty="0" smtClean="0"/>
              <a:t>Beauty </a:t>
            </a:r>
          </a:p>
          <a:p>
            <a:r>
              <a:rPr lang="en-GB" dirty="0" smtClean="0"/>
              <a:t>Pleasure</a:t>
            </a:r>
          </a:p>
          <a:p>
            <a:r>
              <a:rPr lang="en-GB" dirty="0" smtClean="0"/>
              <a:t>Moral lessons</a:t>
            </a:r>
          </a:p>
          <a:p>
            <a:endParaRPr lang="en-GB" dirty="0"/>
          </a:p>
        </p:txBody>
      </p:sp>
      <p:sp>
        <p:nvSpPr>
          <p:cNvPr id="9" name="U-Turn Arrow 8"/>
          <p:cNvSpPr/>
          <p:nvPr/>
        </p:nvSpPr>
        <p:spPr>
          <a:xfrm rot="10800000">
            <a:off x="2699792" y="5013176"/>
            <a:ext cx="1368152" cy="1152128"/>
          </a:xfrm>
          <a:prstGeom prst="uturnArrow">
            <a:avLst>
              <a:gd name="adj1" fmla="val 25000"/>
              <a:gd name="adj2" fmla="val 25000"/>
              <a:gd name="adj3" fmla="val 25000"/>
              <a:gd name="adj4" fmla="val 44695"/>
              <a:gd name="adj5" fmla="val 75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836712"/>
            <a:ext cx="7043982" cy="2308324"/>
          </a:xfrm>
          <a:prstGeom prst="rect">
            <a:avLst/>
          </a:prstGeom>
        </p:spPr>
        <p:txBody>
          <a:bodyPr wrap="square">
            <a:spAutoFit/>
          </a:bodyPr>
          <a:lstStyle/>
          <a:p>
            <a:pPr algn="ctr"/>
            <a:r>
              <a:rPr lang="en-GB" dirty="0"/>
              <a:t>‘</a:t>
            </a:r>
            <a:r>
              <a:rPr lang="en-GB" sz="3600" dirty="0"/>
              <a:t>Teaching Silkworms to Spin’: </a:t>
            </a:r>
            <a:endParaRPr lang="en-GB" sz="3600" dirty="0" smtClean="0"/>
          </a:p>
          <a:p>
            <a:pPr algn="ctr"/>
            <a:r>
              <a:rPr lang="en-GB" sz="3600" dirty="0" smtClean="0"/>
              <a:t>John </a:t>
            </a:r>
            <a:r>
              <a:rPr lang="en-GB" sz="3600" dirty="0"/>
              <a:t>Ruskin </a:t>
            </a:r>
            <a:br>
              <a:rPr lang="en-GB" sz="3600" dirty="0"/>
            </a:br>
            <a:r>
              <a:rPr lang="en-GB" sz="3600" dirty="0"/>
              <a:t>and the Ethics of Textiles</a:t>
            </a:r>
            <a:br>
              <a:rPr lang="en-GB" sz="3600" dirty="0"/>
            </a:br>
            <a:r>
              <a:rPr lang="en-GB" sz="3600" dirty="0"/>
              <a:t>An Exhibition</a:t>
            </a:r>
          </a:p>
        </p:txBody>
      </p:sp>
      <p:sp>
        <p:nvSpPr>
          <p:cNvPr id="5" name="Text Placeholder 4"/>
          <p:cNvSpPr txBox="1">
            <a:spLocks/>
          </p:cNvSpPr>
          <p:nvPr/>
        </p:nvSpPr>
        <p:spPr>
          <a:xfrm>
            <a:off x="3347864" y="4222506"/>
            <a:ext cx="5404520" cy="1477103"/>
          </a:xfrm>
          <a:prstGeom prst="rect">
            <a:avLst/>
          </a:prstGeom>
          <a:solidFill>
            <a:srgbClr val="0070C0"/>
          </a:solidFill>
        </p:spPr>
        <p:txBody>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r>
              <a:rPr lang="en-GB" sz="2400" dirty="0" smtClean="0">
                <a:latin typeface="Harrington" pitchFamily="82" charset="0"/>
              </a:rPr>
              <a:t>Ruskin Library</a:t>
            </a:r>
          </a:p>
          <a:p>
            <a:r>
              <a:rPr lang="en-GB" sz="2400" dirty="0">
                <a:latin typeface="Harrington" pitchFamily="82" charset="0"/>
              </a:rPr>
              <a:t>a</a:t>
            </a:r>
            <a:r>
              <a:rPr lang="en-GB" sz="2400" dirty="0" smtClean="0">
                <a:latin typeface="Harrington" pitchFamily="82" charset="0"/>
              </a:rPr>
              <a:t>t Lancaster University</a:t>
            </a:r>
          </a:p>
          <a:p>
            <a:r>
              <a:rPr lang="en-GB" sz="2400" smtClean="0">
                <a:latin typeface="Harrington" pitchFamily="82" charset="0"/>
              </a:rPr>
              <a:t>Until September</a:t>
            </a:r>
            <a:endParaRPr lang="en-GB" sz="2400" dirty="0" smtClean="0">
              <a:latin typeface="Harrington" pitchFamily="82" charset="0"/>
            </a:endParaRPr>
          </a:p>
          <a:p>
            <a:endParaRPr lang="en-GB" sz="2400" dirty="0">
              <a:latin typeface="Harrington" pitchFamily="82" charset="0"/>
            </a:endParaRPr>
          </a:p>
        </p:txBody>
      </p:sp>
      <p:pic>
        <p:nvPicPr>
          <p:cNvPr id="6" name="Picture 3" descr="The Ruskin Library from the perimeter road"/>
          <p:cNvPicPr>
            <a:picLocks noChangeAspect="1" noChangeArrowheads="1"/>
          </p:cNvPicPr>
          <p:nvPr/>
        </p:nvPicPr>
        <p:blipFill>
          <a:blip r:embed="rId2" cstate="print"/>
          <a:srcRect/>
          <a:stretch>
            <a:fillRect/>
          </a:stretch>
        </p:blipFill>
        <p:spPr bwMode="auto">
          <a:xfrm>
            <a:off x="218830" y="4222506"/>
            <a:ext cx="2695575" cy="2457451"/>
          </a:xfrm>
          <a:prstGeom prst="rect">
            <a:avLst/>
          </a:prstGeom>
          <a:noFill/>
        </p:spPr>
      </p:pic>
      <p:sp>
        <p:nvSpPr>
          <p:cNvPr id="7" name="Rectangle 6"/>
          <p:cNvSpPr/>
          <p:nvPr/>
        </p:nvSpPr>
        <p:spPr>
          <a:xfrm>
            <a:off x="4121294" y="6165304"/>
            <a:ext cx="3857659"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GB" dirty="0"/>
              <a:t>http://www.lancs.ac.uk/users/ruskinlib/</a:t>
            </a:r>
          </a:p>
        </p:txBody>
      </p:sp>
    </p:spTree>
    <p:extLst>
      <p:ext uri="{BB962C8B-B14F-4D97-AF65-F5344CB8AC3E}">
        <p14:creationId xmlns:p14="http://schemas.microsoft.com/office/powerpoint/2010/main" val="672893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cat.lib.lancs.ac.uk/ruskin_images/1996P0132.jpg"/>
          <p:cNvPicPr>
            <a:picLocks noChangeAspect="1" noChangeArrowheads="1"/>
          </p:cNvPicPr>
          <p:nvPr/>
        </p:nvPicPr>
        <p:blipFill>
          <a:blip r:embed="rId2" cstate="print"/>
          <a:srcRect/>
          <a:stretch>
            <a:fillRect/>
          </a:stretch>
        </p:blipFill>
        <p:spPr bwMode="auto">
          <a:xfrm>
            <a:off x="3973236" y="18364"/>
            <a:ext cx="5170764" cy="6839636"/>
          </a:xfrm>
          <a:prstGeom prst="rect">
            <a:avLst/>
          </a:prstGeom>
          <a:noFill/>
        </p:spPr>
      </p:pic>
      <p:sp>
        <p:nvSpPr>
          <p:cNvPr id="6" name="TextBox 5"/>
          <p:cNvSpPr txBox="1"/>
          <p:nvPr/>
        </p:nvSpPr>
        <p:spPr>
          <a:xfrm>
            <a:off x="467544" y="1916832"/>
            <a:ext cx="3240360" cy="2585323"/>
          </a:xfrm>
          <a:prstGeom prst="rect">
            <a:avLst/>
          </a:prstGeom>
          <a:noFill/>
        </p:spPr>
        <p:txBody>
          <a:bodyPr wrap="square" rtlCol="0">
            <a:spAutoFit/>
          </a:bodyPr>
          <a:lstStyle/>
          <a:p>
            <a:pPr algn="ctr" hangingPunct="0"/>
            <a:r>
              <a:rPr lang="en-GB" cap="all" dirty="0" smtClean="0"/>
              <a:t>EDWARD BURNE-JONES </a:t>
            </a:r>
          </a:p>
          <a:p>
            <a:pPr algn="ctr" hangingPunct="0"/>
            <a:r>
              <a:rPr lang="en-GB" cap="all" dirty="0" smtClean="0"/>
              <a:t>(1833-1898)</a:t>
            </a:r>
          </a:p>
          <a:p>
            <a:pPr algn="ctr" hangingPunct="0"/>
            <a:r>
              <a:rPr lang="en-GB" b="1" dirty="0" smtClean="0"/>
              <a:t>Chaucer in his Study  1863-4</a:t>
            </a:r>
          </a:p>
          <a:p>
            <a:pPr algn="ctr" hangingPunct="0"/>
            <a:endParaRPr lang="en-GB" dirty="0" smtClean="0"/>
          </a:p>
          <a:p>
            <a:pPr algn="ctr" hangingPunct="0"/>
            <a:r>
              <a:rPr lang="en-GB" dirty="0" smtClean="0"/>
              <a:t>Chalk, ink wash, watercolour and </a:t>
            </a:r>
            <a:r>
              <a:rPr lang="en-GB" dirty="0" err="1" smtClean="0"/>
              <a:t>bodycolour</a:t>
            </a:r>
            <a:endParaRPr lang="en-GB" dirty="0" smtClean="0"/>
          </a:p>
          <a:p>
            <a:pPr algn="ctr" hangingPunct="0"/>
            <a:endParaRPr lang="en-GB" dirty="0" smtClean="0"/>
          </a:p>
          <a:p>
            <a:pPr algn="ctr" hangingPunct="0"/>
            <a:r>
              <a:rPr lang="en-GB" dirty="0" smtClean="0"/>
              <a:t>Ruskin Foundation P0132</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sz="quarter" idx="13"/>
          </p:nvPr>
        </p:nvSpPr>
        <p:spPr/>
        <p:txBody>
          <a:bodyPr>
            <a:normAutofit lnSpcReduction="10000"/>
          </a:bodyPr>
          <a:lstStyle/>
          <a:p>
            <a:pPr eaLnBrk="1" hangingPunct="1"/>
            <a:r>
              <a:rPr lang="en-GB" sz="2800" dirty="0" smtClean="0"/>
              <a:t>1869: John Ruskin’s letters mention  ‘our ideal society’ </a:t>
            </a:r>
          </a:p>
          <a:p>
            <a:pPr eaLnBrk="1" hangingPunct="1"/>
            <a:r>
              <a:rPr lang="en-GB" dirty="0" smtClean="0"/>
              <a:t>(JR to Joan Agnew,  3 June 1869, Ruskin Library </a:t>
            </a:r>
            <a:r>
              <a:rPr lang="en-GB" dirty="0" err="1" smtClean="0"/>
              <a:t>Bem</a:t>
            </a:r>
            <a:r>
              <a:rPr lang="en-GB" dirty="0" smtClean="0"/>
              <a:t> L34).  </a:t>
            </a:r>
          </a:p>
          <a:p>
            <a:pPr eaLnBrk="1" hangingPunct="1"/>
            <a:endParaRPr lang="en-GB" dirty="0" smtClean="0"/>
          </a:p>
          <a:p>
            <a:pPr eaLnBrk="1" hangingPunct="1"/>
            <a:r>
              <a:rPr lang="en-GB" sz="2800" dirty="0" smtClean="0"/>
              <a:t>the members of this group would preserve what is useful and joy-giving </a:t>
            </a:r>
          </a:p>
          <a:p>
            <a:pPr lvl="1" eaLnBrk="1" hangingPunct="1"/>
            <a:r>
              <a:rPr lang="en-GB" sz="2400" dirty="0" smtClean="0"/>
              <a:t>nature</a:t>
            </a:r>
          </a:p>
          <a:p>
            <a:pPr lvl="1" eaLnBrk="1" hangingPunct="1"/>
            <a:r>
              <a:rPr lang="en-GB" sz="2400" dirty="0" smtClean="0"/>
              <a:t>skills of hand and heart</a:t>
            </a:r>
          </a:p>
          <a:p>
            <a:pPr lvl="1" eaLnBrk="1" hangingPunct="1"/>
            <a:r>
              <a:rPr lang="en-GB" sz="2400" dirty="0" smtClean="0"/>
              <a:t>objects and buildings which are ethically constructed and aesthetically pleasing</a:t>
            </a:r>
          </a:p>
        </p:txBody>
      </p:sp>
      <p:pic>
        <p:nvPicPr>
          <p:cNvPr id="32770" name="Picture 2" descr="Guild of St George"/>
          <p:cNvPicPr>
            <a:picLocks noChangeAspect="1" noChangeArrowheads="1"/>
          </p:cNvPicPr>
          <p:nvPr/>
        </p:nvPicPr>
        <p:blipFill>
          <a:blip r:embed="rId2" cstate="print"/>
          <a:srcRect/>
          <a:stretch>
            <a:fillRect/>
          </a:stretch>
        </p:blipFill>
        <p:spPr bwMode="auto">
          <a:xfrm>
            <a:off x="2699792" y="290891"/>
            <a:ext cx="3189396" cy="1509650"/>
          </a:xfrm>
          <a:prstGeom prst="rect">
            <a:avLst/>
          </a:prstGeom>
          <a:noFill/>
        </p:spPr>
      </p:pic>
    </p:spTree>
    <p:extLst>
      <p:ext uri="{BB962C8B-B14F-4D97-AF65-F5344CB8AC3E}">
        <p14:creationId xmlns:p14="http://schemas.microsoft.com/office/powerpoint/2010/main" val="2867271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88024" y="1524000"/>
            <a:ext cx="3898776" cy="4572000"/>
          </a:xfrm>
        </p:spPr>
        <p:txBody>
          <a:bodyPr>
            <a:noAutofit/>
          </a:bodyPr>
          <a:lstStyle/>
          <a:p>
            <a:r>
              <a:rPr lang="en-GB" sz="2800" dirty="0" smtClean="0"/>
              <a:t>The Ruskin Collection.</a:t>
            </a:r>
          </a:p>
          <a:p>
            <a:endParaRPr lang="en-GB" sz="2800" dirty="0"/>
          </a:p>
          <a:p>
            <a:r>
              <a:rPr lang="en-GB" sz="2800" dirty="0" smtClean="0"/>
              <a:t>Unattributed images in this presentation are  used here by kind permission of the </a:t>
            </a:r>
          </a:p>
          <a:p>
            <a:pPr marL="0" indent="0">
              <a:buNone/>
            </a:pPr>
            <a:r>
              <a:rPr lang="en-GB" sz="2800" dirty="0" smtClean="0"/>
              <a:t>‘Collection </a:t>
            </a:r>
            <a:r>
              <a:rPr lang="en-GB" sz="2800" dirty="0"/>
              <a:t>of </a:t>
            </a:r>
            <a:endParaRPr lang="en-GB" sz="2800" dirty="0" smtClean="0"/>
          </a:p>
          <a:p>
            <a:pPr marL="0" indent="0">
              <a:buNone/>
            </a:pPr>
            <a:r>
              <a:rPr lang="en-GB" sz="2800" dirty="0" smtClean="0"/>
              <a:t>the </a:t>
            </a:r>
            <a:r>
              <a:rPr lang="en-GB" sz="2800" dirty="0"/>
              <a:t>Guild of St George, Museums Sheffield’</a:t>
            </a:r>
          </a:p>
        </p:txBody>
      </p:sp>
      <p:pic>
        <p:nvPicPr>
          <p:cNvPr id="1026" name="Picture 2" descr="Museums Sheffield">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74572" y="6254262"/>
            <a:ext cx="3969428" cy="50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27" y="342754"/>
            <a:ext cx="486003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3600" b="1" dirty="0" smtClean="0">
                <a:solidFill>
                  <a:srgbClr val="003366"/>
                </a:solidFill>
                <a:latin typeface="Baskerville Old Face" pitchFamily="18" charset="0"/>
              </a:rPr>
              <a:t>The Guild of St George</a:t>
            </a:r>
            <a:endParaRPr lang="en-GB" sz="3600" b="1" dirty="0">
              <a:solidFill>
                <a:srgbClr val="003366"/>
              </a:solidFill>
              <a:latin typeface="Baskerville Old Face" pitchFamily="18" charset="0"/>
            </a:endParaRPr>
          </a:p>
        </p:txBody>
      </p:sp>
      <p:pic>
        <p:nvPicPr>
          <p:cNvPr id="7" name="Picture 6" descr="TwelvesSmock.JPG"/>
          <p:cNvPicPr>
            <a:picLocks noChangeAspect="1"/>
          </p:cNvPicPr>
          <p:nvPr/>
        </p:nvPicPr>
        <p:blipFill>
          <a:blip r:embed="rId4" cstate="print"/>
          <a:stretch>
            <a:fillRect/>
          </a:stretch>
        </p:blipFill>
        <p:spPr>
          <a:xfrm rot="5400000">
            <a:off x="-689992" y="2028056"/>
            <a:ext cx="5519936" cy="4139952"/>
          </a:xfrm>
          <a:prstGeom prst="rect">
            <a:avLst/>
          </a:prstGeom>
        </p:spPr>
      </p:pic>
    </p:spTree>
    <p:extLst>
      <p:ext uri="{BB962C8B-B14F-4D97-AF65-F5344CB8AC3E}">
        <p14:creationId xmlns:p14="http://schemas.microsoft.com/office/powerpoint/2010/main" val="1562239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2856</TotalTime>
  <Words>3479</Words>
  <Application>Microsoft Office PowerPoint</Application>
  <PresentationFormat>On-screen Show (4:3)</PresentationFormat>
  <Paragraphs>247</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Ruskin to Somerscales  4th Feb 1876: </vt:lpstr>
      <vt:lpstr>Ruskin to Somerscales  15th Feb. 1876: </vt:lpstr>
      <vt:lpstr>PowerPoint Presentation</vt:lpstr>
      <vt:lpstr>‘FORS INFANTIÆ’ </vt:lpstr>
      <vt:lpstr>PowerPoint Presentation</vt:lpstr>
      <vt:lpstr>PowerPoint Presentation</vt:lpstr>
      <vt:lpstr>PowerPoint Presentation</vt:lpstr>
      <vt:lpstr>PowerPoint Presentation</vt:lpstr>
      <vt:lpstr>PowerPoint Presentation</vt:lpstr>
      <vt:lpstr>1871 Preface to  Sesame and Lilies </vt:lpstr>
      <vt:lpstr>1871 Preface to  Sesame and Lilies </vt:lpstr>
      <vt:lpstr>dyeing</vt:lpstr>
      <vt:lpstr>PowerPoint Presentation</vt:lpstr>
      <vt:lpstr>PowerPoint Presentation</vt:lpstr>
      <vt:lpstr>PowerPoint Presentation</vt:lpstr>
      <vt:lpstr>PowerPoint Presentation</vt:lpstr>
      <vt:lpstr>Three lessons</vt:lpstr>
      <vt:lpstr>PowerPoint Presentation</vt:lpstr>
      <vt:lpstr>Unto this last</vt:lpstr>
      <vt:lpstr>Ruskin to his mother 20th May 1866: </vt:lpstr>
      <vt:lpstr>PowerPoint Presentation</vt:lpstr>
      <vt:lpstr>PowerPoint Presentation</vt:lpstr>
      <vt:lpstr>Stones of Venice 3</vt:lpstr>
      <vt:lpstr>Stones of Venice 3</vt:lpstr>
      <vt:lpstr>Stones of Venice 3</vt:lpstr>
      <vt:lpstr>The Stones of Venice 1 (1851)</vt:lpstr>
      <vt:lpstr>Stones of Venice 3</vt:lpstr>
      <vt:lpstr>Stones of Venice 3</vt:lpstr>
      <vt:lpstr>Letter to Susan Scott 1869</vt:lpstr>
      <vt:lpstr>PowerPoint Presentation</vt:lpstr>
      <vt:lpstr>PowerPoint Presentation</vt:lpstr>
      <vt:lpstr>‘Modern Manufacture and Design’ Bradford 1859</vt:lpstr>
      <vt:lpstr>Letter to Joan Severn from Hawarden, 1878</vt:lpstr>
      <vt:lpstr>‘Modern Manufacture and Design’ Bradford 1859</vt:lpstr>
      <vt:lpstr>Burne-Jones on first visiting Ruskin with Morris 1856</vt:lpstr>
      <vt:lpstr>Burne-Jones on first visiting Ruskin with Morris 1856</vt:lpstr>
      <vt:lpstr>Case sTudies</vt:lpstr>
      <vt:lpstr>Joseph  Brook e Macclesfield</vt:lpstr>
      <vt:lpstr>Joseph  Brook e Macclesfield</vt:lpstr>
      <vt:lpstr>Joseph  Brook e Macclesfield</vt:lpstr>
      <vt:lpstr>George Thomson of Huddersfield</vt:lpstr>
      <vt:lpstr>George Thomson of Huddersfield</vt:lpstr>
      <vt:lpstr>W. T. Porter.  ‘The Spinning Wheel  in Liverpool’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Dickinson</dc:creator>
  <cp:lastModifiedBy>Richard Holding</cp:lastModifiedBy>
  <cp:revision>221</cp:revision>
  <cp:lastPrinted>2013-09-04T15:47:22Z</cp:lastPrinted>
  <dcterms:created xsi:type="dcterms:W3CDTF">2012-02-03T07:40:02Z</dcterms:created>
  <dcterms:modified xsi:type="dcterms:W3CDTF">2013-09-04T15:47:38Z</dcterms:modified>
</cp:coreProperties>
</file>